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5143500" type="screen16x9"/>
  <p:notesSz cx="6858000" cy="9144000"/>
  <p:embeddedFontLst>
    <p:embeddedFont>
      <p:font typeface="Amatic SC" pitchFamily="2" charset="-79"/>
      <p:regular r:id="rId14"/>
      <p:bold r:id="rId15"/>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0"/>
    <p:restoredTop sz="94692"/>
  </p:normalViewPr>
  <p:slideViewPr>
    <p:cSldViewPr snapToGrid="0">
      <p:cViewPr varScale="1">
        <p:scale>
          <a:sx n="141" d="100"/>
          <a:sy n="141" d="100"/>
        </p:scale>
        <p:origin x="800" y="18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font" Target="fonts/font2.fntdata"/><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1.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g19f0acab930_0_6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5" name="Google Shape;145;g19f0acab930_0_6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Google Shape;158;g1a2a3c86fe1_1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9" name="Google Shape;159;g1a2a3c86fe1_1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0"/>
        <p:cNvGrpSpPr/>
        <p:nvPr/>
      </p:nvGrpSpPr>
      <p:grpSpPr>
        <a:xfrm>
          <a:off x="0" y="0"/>
          <a:ext cx="0" cy="0"/>
          <a:chOff x="0" y="0"/>
          <a:chExt cx="0" cy="0"/>
        </a:xfrm>
      </p:grpSpPr>
      <p:sp>
        <p:nvSpPr>
          <p:cNvPr id="61" name="Google Shape;61;g19d0e3e6809_1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2" name="Google Shape;62;g19d0e3e6809_1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19eb3b950fc_0_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19eb3b950fc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g19f0acab930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2" name="Google Shape;82;g19f0acab930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g19f0acab930_0_1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7" name="Google Shape;97;g19f0acab930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2"/>
        <p:cNvGrpSpPr/>
        <p:nvPr/>
      </p:nvGrpSpPr>
      <p:grpSpPr>
        <a:xfrm>
          <a:off x="0" y="0"/>
          <a:ext cx="0" cy="0"/>
          <a:chOff x="0" y="0"/>
          <a:chExt cx="0" cy="0"/>
        </a:xfrm>
      </p:grpSpPr>
      <p:sp>
        <p:nvSpPr>
          <p:cNvPr id="103" name="Google Shape;103;g19d0e3e6809_1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4" name="Google Shape;104;g19d0e3e6809_1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7"/>
        <p:cNvGrpSpPr/>
        <p:nvPr/>
      </p:nvGrpSpPr>
      <p:grpSpPr>
        <a:xfrm>
          <a:off x="0" y="0"/>
          <a:ext cx="0" cy="0"/>
          <a:chOff x="0" y="0"/>
          <a:chExt cx="0" cy="0"/>
        </a:xfrm>
      </p:grpSpPr>
      <p:sp>
        <p:nvSpPr>
          <p:cNvPr id="118" name="Google Shape;118;g19f0acab930_0_6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9" name="Google Shape;119;g19f0acab930_0_6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19f0acab930_0_4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19f0acab930_0_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4"/>
        <p:cNvGrpSpPr/>
        <p:nvPr/>
      </p:nvGrpSpPr>
      <p:grpSpPr>
        <a:xfrm>
          <a:off x="0" y="0"/>
          <a:ext cx="0" cy="0"/>
          <a:chOff x="0" y="0"/>
          <a:chExt cx="0" cy="0"/>
        </a:xfrm>
      </p:grpSpPr>
      <p:sp>
        <p:nvSpPr>
          <p:cNvPr id="135" name="Google Shape;135;g19f0acab930_0_3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6" name="Google Shape;136;g19f0acab930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11.png"/></Relationships>
</file>

<file path=ppt/slides/_rels/slide11.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image" Target="../media/image15.png"/><Relationship Id="rId5" Type="http://schemas.openxmlformats.org/officeDocument/2006/relationships/image" Target="../media/image14.png"/><Relationship Id="rId4" Type="http://schemas.openxmlformats.org/officeDocument/2006/relationships/image" Target="../media/image1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999999"/>
        </a:solidFill>
        <a:effectLst/>
      </p:bgPr>
    </p:bg>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265950" y="447750"/>
            <a:ext cx="8520600" cy="1273500"/>
          </a:xfrm>
          <a:prstGeom prst="rect">
            <a:avLst/>
          </a:prstGeom>
        </p:spPr>
        <p:txBody>
          <a:bodyPr spcFirstLastPara="1" wrap="square" lIns="91425" tIns="91425" rIns="91425" bIns="91425" anchor="b" anchorCtr="0">
            <a:noAutofit/>
          </a:bodyPr>
          <a:lstStyle/>
          <a:p>
            <a:pPr marL="0" lvl="0" indent="0" algn="ctr" rtl="0">
              <a:spcBef>
                <a:spcPts val="0"/>
              </a:spcBef>
              <a:spcAft>
                <a:spcPts val="0"/>
              </a:spcAft>
              <a:buNone/>
            </a:pPr>
            <a:r>
              <a:rPr lang="en" sz="4800" b="1">
                <a:latin typeface="Amatic SC"/>
                <a:ea typeface="Amatic SC"/>
                <a:cs typeface="Amatic SC"/>
                <a:sym typeface="Amatic SC"/>
              </a:rPr>
              <a:t>Basic Statistical and Measurement Consideration</a:t>
            </a:r>
            <a:r>
              <a:rPr lang="en" sz="4800" b="1"/>
              <a:t> </a:t>
            </a:r>
            <a:endParaRPr sz="4800" b="1"/>
          </a:p>
        </p:txBody>
      </p:sp>
      <p:sp>
        <p:nvSpPr>
          <p:cNvPr id="55" name="Google Shape;55;p13"/>
          <p:cNvSpPr txBox="1">
            <a:spLocks noGrp="1"/>
          </p:cNvSpPr>
          <p:nvPr>
            <p:ph type="subTitle" idx="1"/>
          </p:nvPr>
        </p:nvSpPr>
        <p:spPr>
          <a:xfrm>
            <a:off x="265950" y="4322250"/>
            <a:ext cx="8520600" cy="792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b="1">
                <a:solidFill>
                  <a:schemeClr val="dk1"/>
                </a:solidFill>
                <a:latin typeface="Amatic SC"/>
                <a:ea typeface="Amatic SC"/>
                <a:cs typeface="Amatic SC"/>
                <a:sym typeface="Amatic SC"/>
              </a:rPr>
              <a:t>Psychology and Test and Research Methodology </a:t>
            </a:r>
            <a:endParaRPr b="1">
              <a:solidFill>
                <a:schemeClr val="dk1"/>
              </a:solidFill>
              <a:latin typeface="Amatic SC"/>
              <a:ea typeface="Amatic SC"/>
              <a:cs typeface="Amatic SC"/>
              <a:sym typeface="Amatic SC"/>
            </a:endParaRPr>
          </a:p>
        </p:txBody>
      </p:sp>
      <p:pic>
        <p:nvPicPr>
          <p:cNvPr id="57" name="Google Shape;57;p13"/>
          <p:cNvPicPr preferRelativeResize="0"/>
          <p:nvPr/>
        </p:nvPicPr>
        <p:blipFill>
          <a:blip r:embed="rId3">
            <a:alphaModFix/>
          </a:blip>
          <a:stretch>
            <a:fillRect/>
          </a:stretch>
        </p:blipFill>
        <p:spPr>
          <a:xfrm>
            <a:off x="3429000" y="2665250"/>
            <a:ext cx="2114075" cy="1496475"/>
          </a:xfrm>
          <a:prstGeom prst="rect">
            <a:avLst/>
          </a:prstGeom>
          <a:noFill/>
          <a:ln>
            <a:noFill/>
          </a:ln>
        </p:spPr>
      </p:pic>
      <p:pic>
        <p:nvPicPr>
          <p:cNvPr id="58" name="Google Shape;58;p13"/>
          <p:cNvPicPr preferRelativeResize="0"/>
          <p:nvPr/>
        </p:nvPicPr>
        <p:blipFill>
          <a:blip r:embed="rId4">
            <a:alphaModFix/>
          </a:blip>
          <a:stretch>
            <a:fillRect/>
          </a:stretch>
        </p:blipFill>
        <p:spPr>
          <a:xfrm>
            <a:off x="5454500" y="1828475"/>
            <a:ext cx="2594825" cy="1617200"/>
          </a:xfrm>
          <a:prstGeom prst="rect">
            <a:avLst/>
          </a:prstGeom>
          <a:noFill/>
          <a:ln>
            <a:noFill/>
          </a:ln>
        </p:spPr>
      </p:pic>
      <p:pic>
        <p:nvPicPr>
          <p:cNvPr id="59" name="Google Shape;59;p13"/>
          <p:cNvPicPr preferRelativeResize="0"/>
          <p:nvPr/>
        </p:nvPicPr>
        <p:blipFill>
          <a:blip r:embed="rId5">
            <a:alphaModFix/>
          </a:blip>
          <a:stretch>
            <a:fillRect/>
          </a:stretch>
        </p:blipFill>
        <p:spPr>
          <a:xfrm>
            <a:off x="1212900" y="1792123"/>
            <a:ext cx="2216100" cy="1653552"/>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22"/>
          <p:cNvSpPr txBox="1">
            <a:spLocks noGrp="1"/>
          </p:cNvSpPr>
          <p:nvPr>
            <p:ph type="title"/>
          </p:nvPr>
        </p:nvSpPr>
        <p:spPr>
          <a:xfrm rot="5400000">
            <a:off x="7065600" y="1654650"/>
            <a:ext cx="3394800" cy="5727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3920" b="1">
                <a:latin typeface="Amatic SC"/>
                <a:ea typeface="Amatic SC"/>
                <a:cs typeface="Amatic SC"/>
                <a:sym typeface="Amatic SC"/>
              </a:rPr>
              <a:t>Norms and Ranks</a:t>
            </a:r>
            <a:endParaRPr sz="3920" b="1">
              <a:latin typeface="Amatic SC"/>
              <a:ea typeface="Amatic SC"/>
              <a:cs typeface="Amatic SC"/>
              <a:sym typeface="Amatic SC"/>
            </a:endParaRPr>
          </a:p>
        </p:txBody>
      </p:sp>
      <p:sp>
        <p:nvSpPr>
          <p:cNvPr id="148" name="Google Shape;148;p22"/>
          <p:cNvSpPr txBox="1"/>
          <p:nvPr/>
        </p:nvSpPr>
        <p:spPr>
          <a:xfrm>
            <a:off x="223325" y="378375"/>
            <a:ext cx="3034800" cy="400200"/>
          </a:xfrm>
          <a:prstGeom prst="rect">
            <a:avLst/>
          </a:prstGeom>
          <a:solidFill>
            <a:srgbClr val="D9D9D9"/>
          </a:solid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p>
        </p:txBody>
      </p:sp>
      <p:sp>
        <p:nvSpPr>
          <p:cNvPr id="149" name="Google Shape;149;p22"/>
          <p:cNvSpPr txBox="1"/>
          <p:nvPr/>
        </p:nvSpPr>
        <p:spPr>
          <a:xfrm>
            <a:off x="223375" y="1808763"/>
            <a:ext cx="3350100" cy="1119300"/>
          </a:xfrm>
          <a:prstGeom prst="rect">
            <a:avLst/>
          </a:prstGeom>
          <a:solidFill>
            <a:srgbClr val="D9D9D9"/>
          </a:solid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1900" b="1">
                <a:solidFill>
                  <a:schemeClr val="dk1"/>
                </a:solidFill>
                <a:latin typeface="Amatic SC"/>
                <a:ea typeface="Amatic SC"/>
                <a:cs typeface="Amatic SC"/>
                <a:sym typeface="Amatic SC"/>
              </a:rPr>
              <a:t>Developmental norms: A comparison between an individual’s score to the individuals grade level or the age age group.</a:t>
            </a:r>
            <a:endParaRPr sz="1900" b="1">
              <a:solidFill>
                <a:schemeClr val="dk1"/>
              </a:solidFill>
              <a:latin typeface="Amatic SC"/>
              <a:ea typeface="Amatic SC"/>
              <a:cs typeface="Amatic SC"/>
              <a:sym typeface="Amatic SC"/>
            </a:endParaRPr>
          </a:p>
          <a:p>
            <a:pPr marL="0" lvl="0" indent="0" algn="l" rtl="0">
              <a:spcBef>
                <a:spcPts val="1200"/>
              </a:spcBef>
              <a:spcAft>
                <a:spcPts val="0"/>
              </a:spcAft>
              <a:buNone/>
            </a:pPr>
            <a:endParaRPr sz="2200" b="1">
              <a:latin typeface="Amatic SC"/>
              <a:ea typeface="Amatic SC"/>
              <a:cs typeface="Amatic SC"/>
              <a:sym typeface="Amatic SC"/>
            </a:endParaRPr>
          </a:p>
          <a:p>
            <a:pPr marL="0" lvl="0" indent="0" algn="l" rtl="0">
              <a:spcBef>
                <a:spcPts val="0"/>
              </a:spcBef>
              <a:spcAft>
                <a:spcPts val="0"/>
              </a:spcAft>
              <a:buNone/>
            </a:pPr>
            <a:endParaRPr/>
          </a:p>
        </p:txBody>
      </p:sp>
      <p:sp>
        <p:nvSpPr>
          <p:cNvPr id="150" name="Google Shape;150;p22"/>
          <p:cNvSpPr txBox="1"/>
          <p:nvPr/>
        </p:nvSpPr>
        <p:spPr>
          <a:xfrm>
            <a:off x="65675" y="347625"/>
            <a:ext cx="3350100" cy="461700"/>
          </a:xfrm>
          <a:prstGeom prst="rect">
            <a:avLst/>
          </a:prstGeom>
          <a:solidFill>
            <a:srgbClr val="EFEFEF"/>
          </a:solidFill>
          <a:ln>
            <a:noFill/>
          </a:ln>
        </p:spPr>
        <p:txBody>
          <a:bodyPr spcFirstLastPara="1" wrap="square" lIns="91425" tIns="91425" rIns="91425" bIns="91425" anchor="t" anchorCtr="0">
            <a:spAutoFit/>
          </a:bodyPr>
          <a:lstStyle/>
          <a:p>
            <a:pPr marL="0" lvl="0" indent="0" algn="l" rtl="0">
              <a:lnSpc>
                <a:spcPct val="115000"/>
              </a:lnSpc>
              <a:spcBef>
                <a:spcPts val="0"/>
              </a:spcBef>
              <a:spcAft>
                <a:spcPts val="1200"/>
              </a:spcAft>
              <a:buNone/>
            </a:pPr>
            <a:r>
              <a:rPr lang="en" sz="1800" b="1">
                <a:latin typeface="Amatic SC"/>
                <a:ea typeface="Amatic SC"/>
                <a:cs typeface="Amatic SC"/>
                <a:sym typeface="Amatic SC"/>
              </a:rPr>
              <a:t>There are two types of Developmental Norms</a:t>
            </a:r>
            <a:endParaRPr sz="1300"/>
          </a:p>
        </p:txBody>
      </p:sp>
      <p:sp>
        <p:nvSpPr>
          <p:cNvPr id="151" name="Google Shape;151;p22"/>
          <p:cNvSpPr/>
          <p:nvPr/>
        </p:nvSpPr>
        <p:spPr>
          <a:xfrm rot="5400000">
            <a:off x="1398575" y="1070332"/>
            <a:ext cx="684300" cy="446700"/>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2200" b="1">
                <a:latin typeface="Amatic SC"/>
                <a:ea typeface="Amatic SC"/>
                <a:cs typeface="Amatic SC"/>
                <a:sym typeface="Amatic SC"/>
              </a:rPr>
              <a:t>First</a:t>
            </a:r>
            <a:endParaRPr sz="2200" b="1">
              <a:latin typeface="Amatic SC"/>
              <a:ea typeface="Amatic SC"/>
              <a:cs typeface="Amatic SC"/>
              <a:sym typeface="Amatic SC"/>
            </a:endParaRPr>
          </a:p>
        </p:txBody>
      </p:sp>
      <p:sp>
        <p:nvSpPr>
          <p:cNvPr id="152" name="Google Shape;152;p22"/>
          <p:cNvSpPr txBox="1"/>
          <p:nvPr/>
        </p:nvSpPr>
        <p:spPr>
          <a:xfrm>
            <a:off x="223375" y="3927525"/>
            <a:ext cx="3350100" cy="1119300"/>
          </a:xfrm>
          <a:prstGeom prst="rect">
            <a:avLst/>
          </a:prstGeom>
          <a:solidFill>
            <a:srgbClr val="B7B7B7"/>
          </a:solidFill>
          <a:ln>
            <a:noFill/>
          </a:ln>
        </p:spPr>
        <p:txBody>
          <a:bodyPr spcFirstLastPara="1" wrap="square" lIns="91425" tIns="91425" rIns="91425" bIns="91425" anchor="t" anchorCtr="0">
            <a:noAutofit/>
          </a:bodyPr>
          <a:lstStyle/>
          <a:p>
            <a:pPr marL="0" lvl="0" indent="0" algn="l" rtl="0">
              <a:lnSpc>
                <a:spcPct val="115000"/>
              </a:lnSpc>
              <a:spcBef>
                <a:spcPts val="0"/>
              </a:spcBef>
              <a:spcAft>
                <a:spcPts val="0"/>
              </a:spcAft>
              <a:buClr>
                <a:schemeClr val="dk1"/>
              </a:buClr>
              <a:buSzPts val="1100"/>
              <a:buFont typeface="Arial"/>
              <a:buNone/>
            </a:pPr>
            <a:r>
              <a:rPr lang="en" sz="1800" b="1">
                <a:solidFill>
                  <a:schemeClr val="dk1"/>
                </a:solidFill>
                <a:latin typeface="Amatic SC"/>
                <a:ea typeface="Amatic SC"/>
                <a:cs typeface="Amatic SC"/>
                <a:sym typeface="Amatic SC"/>
              </a:rPr>
              <a:t>Age Comparisons: When individuals are being compared to other individuals in the same age group. Also, the second Developmental Norm. </a:t>
            </a:r>
            <a:endParaRPr sz="1800" b="1">
              <a:solidFill>
                <a:schemeClr val="dk1"/>
              </a:solidFill>
              <a:latin typeface="Amatic SC"/>
              <a:ea typeface="Amatic SC"/>
              <a:cs typeface="Amatic SC"/>
              <a:sym typeface="Amatic SC"/>
            </a:endParaRPr>
          </a:p>
          <a:p>
            <a:pPr marL="0" lvl="0" indent="0" algn="l" rtl="0">
              <a:spcBef>
                <a:spcPts val="1200"/>
              </a:spcBef>
              <a:spcAft>
                <a:spcPts val="0"/>
              </a:spcAft>
              <a:buNone/>
            </a:pPr>
            <a:endParaRPr/>
          </a:p>
        </p:txBody>
      </p:sp>
      <p:sp>
        <p:nvSpPr>
          <p:cNvPr id="153" name="Google Shape;153;p22"/>
          <p:cNvSpPr/>
          <p:nvPr/>
        </p:nvSpPr>
        <p:spPr>
          <a:xfrm rot="5401535">
            <a:off x="1404724" y="3175875"/>
            <a:ext cx="672000" cy="522300"/>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r>
              <a:rPr lang="en" sz="1350" b="1">
                <a:latin typeface="Amatic SC"/>
                <a:ea typeface="Amatic SC"/>
                <a:cs typeface="Amatic SC"/>
                <a:sym typeface="Amatic SC"/>
              </a:rPr>
              <a:t>Second</a:t>
            </a:r>
            <a:endParaRPr sz="1350" b="1">
              <a:latin typeface="Amatic SC"/>
              <a:ea typeface="Amatic SC"/>
              <a:cs typeface="Amatic SC"/>
              <a:sym typeface="Amatic SC"/>
            </a:endParaRPr>
          </a:p>
        </p:txBody>
      </p:sp>
      <p:sp>
        <p:nvSpPr>
          <p:cNvPr id="154" name="Google Shape;154;p22"/>
          <p:cNvSpPr txBox="1"/>
          <p:nvPr/>
        </p:nvSpPr>
        <p:spPr>
          <a:xfrm>
            <a:off x="4282950" y="3638400"/>
            <a:ext cx="4193700" cy="1669200"/>
          </a:xfrm>
          <a:prstGeom prst="rect">
            <a:avLst/>
          </a:prstGeom>
          <a:no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Clr>
                <a:schemeClr val="dk1"/>
              </a:buClr>
              <a:buSzPts val="1100"/>
              <a:buFont typeface="Arial"/>
              <a:buNone/>
            </a:pPr>
            <a:r>
              <a:rPr lang="en" sz="2100" b="1">
                <a:latin typeface="Amatic SC"/>
                <a:ea typeface="Amatic SC"/>
                <a:cs typeface="Amatic SC"/>
                <a:sym typeface="Amatic SC"/>
              </a:rPr>
              <a:t>Grade Equivalent: Used on educational achievement test to see how well the students are progressing in their grade levels. </a:t>
            </a:r>
            <a:endParaRPr sz="2100" b="1">
              <a:latin typeface="Amatic SC"/>
              <a:ea typeface="Amatic SC"/>
              <a:cs typeface="Amatic SC"/>
              <a:sym typeface="Amatic SC"/>
            </a:endParaRPr>
          </a:p>
          <a:p>
            <a:pPr marL="0" lvl="0" indent="0" algn="l" rtl="0">
              <a:spcBef>
                <a:spcPts val="1200"/>
              </a:spcBef>
              <a:spcAft>
                <a:spcPts val="0"/>
              </a:spcAft>
              <a:buNone/>
            </a:pPr>
            <a:endParaRPr/>
          </a:p>
        </p:txBody>
      </p:sp>
      <p:pic>
        <p:nvPicPr>
          <p:cNvPr id="155" name="Google Shape;155;p22"/>
          <p:cNvPicPr preferRelativeResize="0"/>
          <p:nvPr/>
        </p:nvPicPr>
        <p:blipFill>
          <a:blip r:embed="rId3">
            <a:alphaModFix/>
          </a:blip>
          <a:stretch>
            <a:fillRect/>
          </a:stretch>
        </p:blipFill>
        <p:spPr>
          <a:xfrm>
            <a:off x="4133989" y="347625"/>
            <a:ext cx="3466800" cy="1669200"/>
          </a:xfrm>
          <a:prstGeom prst="rect">
            <a:avLst/>
          </a:prstGeom>
          <a:noFill/>
          <a:ln>
            <a:noFill/>
          </a:ln>
        </p:spPr>
      </p:pic>
      <p:pic>
        <p:nvPicPr>
          <p:cNvPr id="156" name="Google Shape;156;p22"/>
          <p:cNvPicPr preferRelativeResize="0"/>
          <p:nvPr/>
        </p:nvPicPr>
        <p:blipFill>
          <a:blip r:embed="rId4">
            <a:alphaModFix/>
          </a:blip>
          <a:stretch>
            <a:fillRect/>
          </a:stretch>
        </p:blipFill>
        <p:spPr>
          <a:xfrm>
            <a:off x="5623025" y="1975294"/>
            <a:ext cx="2263875" cy="1506506"/>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Google Shape;161;p23"/>
          <p:cNvSpPr txBox="1">
            <a:spLocks noGrp="1"/>
          </p:cNvSpPr>
          <p:nvPr>
            <p:ph type="title"/>
          </p:nvPr>
        </p:nvSpPr>
        <p:spPr>
          <a:xfrm>
            <a:off x="0" y="4636025"/>
            <a:ext cx="27591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SzPts val="990"/>
              <a:buNone/>
            </a:pPr>
            <a:r>
              <a:rPr lang="en" sz="3020" b="1">
                <a:latin typeface="Amatic SC"/>
                <a:ea typeface="Amatic SC"/>
                <a:cs typeface="Amatic SC"/>
                <a:sym typeface="Amatic SC"/>
              </a:rPr>
              <a:t>Standard Score</a:t>
            </a:r>
            <a:endParaRPr sz="3020" b="1">
              <a:latin typeface="Amatic SC"/>
              <a:ea typeface="Amatic SC"/>
              <a:cs typeface="Amatic SC"/>
              <a:sym typeface="Amatic SC"/>
            </a:endParaRPr>
          </a:p>
        </p:txBody>
      </p:sp>
      <p:sp>
        <p:nvSpPr>
          <p:cNvPr id="162" name="Google Shape;162;p23"/>
          <p:cNvSpPr txBox="1">
            <a:spLocks noGrp="1"/>
          </p:cNvSpPr>
          <p:nvPr>
            <p:ph type="body" idx="1"/>
          </p:nvPr>
        </p:nvSpPr>
        <p:spPr>
          <a:xfrm>
            <a:off x="311700" y="175500"/>
            <a:ext cx="3209400" cy="1173000"/>
          </a:xfrm>
          <a:prstGeom prst="rect">
            <a:avLst/>
          </a:prstGeom>
          <a:solidFill>
            <a:schemeClr val="lt2"/>
          </a:solidFill>
        </p:spPr>
        <p:txBody>
          <a:bodyPr spcFirstLastPara="1" wrap="square" lIns="91425" tIns="91425" rIns="91425" bIns="91425" anchor="t" anchorCtr="0">
            <a:noAutofit/>
          </a:bodyPr>
          <a:lstStyle/>
          <a:p>
            <a:pPr marL="0" lvl="0" indent="0" algn="ctr" rtl="0">
              <a:lnSpc>
                <a:spcPct val="105000"/>
              </a:lnSpc>
              <a:spcBef>
                <a:spcPts val="0"/>
              </a:spcBef>
              <a:spcAft>
                <a:spcPts val="0"/>
              </a:spcAft>
              <a:buSzPts val="688"/>
              <a:buNone/>
            </a:pPr>
            <a:r>
              <a:rPr lang="en" sz="1812" b="1">
                <a:solidFill>
                  <a:schemeClr val="dk1"/>
                </a:solidFill>
                <a:latin typeface="Amatic SC"/>
                <a:ea typeface="Amatic SC"/>
                <a:cs typeface="Amatic SC"/>
                <a:sym typeface="Amatic SC"/>
              </a:rPr>
              <a:t>Standard Score: Defined as a score expressed as a distance, also in standard deviation unit, between the raw score, and mean. </a:t>
            </a:r>
            <a:endParaRPr sz="1812" b="1">
              <a:solidFill>
                <a:schemeClr val="dk1"/>
              </a:solidFill>
              <a:latin typeface="Amatic SC"/>
              <a:ea typeface="Amatic SC"/>
              <a:cs typeface="Amatic SC"/>
              <a:sym typeface="Amatic SC"/>
            </a:endParaRPr>
          </a:p>
          <a:p>
            <a:pPr marL="0" lvl="0" indent="0" algn="l" rtl="0">
              <a:lnSpc>
                <a:spcPct val="105000"/>
              </a:lnSpc>
              <a:spcBef>
                <a:spcPts val="1200"/>
              </a:spcBef>
              <a:spcAft>
                <a:spcPts val="1200"/>
              </a:spcAft>
              <a:buSzPts val="688"/>
              <a:buNone/>
            </a:pPr>
            <a:endParaRPr sz="1312" b="1">
              <a:solidFill>
                <a:schemeClr val="dk1"/>
              </a:solidFill>
              <a:latin typeface="Amatic SC"/>
              <a:ea typeface="Amatic SC"/>
              <a:cs typeface="Amatic SC"/>
              <a:sym typeface="Amatic SC"/>
            </a:endParaRPr>
          </a:p>
        </p:txBody>
      </p:sp>
      <p:pic>
        <p:nvPicPr>
          <p:cNvPr id="163" name="Google Shape;163;p23"/>
          <p:cNvPicPr preferRelativeResize="0"/>
          <p:nvPr/>
        </p:nvPicPr>
        <p:blipFill>
          <a:blip r:embed="rId3">
            <a:alphaModFix/>
          </a:blip>
          <a:stretch>
            <a:fillRect/>
          </a:stretch>
        </p:blipFill>
        <p:spPr>
          <a:xfrm>
            <a:off x="6431497" y="2170302"/>
            <a:ext cx="2289453" cy="2520600"/>
          </a:xfrm>
          <a:prstGeom prst="rect">
            <a:avLst/>
          </a:prstGeom>
          <a:noFill/>
          <a:ln>
            <a:noFill/>
          </a:ln>
        </p:spPr>
      </p:pic>
      <p:pic>
        <p:nvPicPr>
          <p:cNvPr id="164" name="Google Shape;164;p23"/>
          <p:cNvPicPr preferRelativeResize="0"/>
          <p:nvPr/>
        </p:nvPicPr>
        <p:blipFill>
          <a:blip r:embed="rId4">
            <a:alphaModFix/>
          </a:blip>
          <a:stretch>
            <a:fillRect/>
          </a:stretch>
        </p:blipFill>
        <p:spPr>
          <a:xfrm>
            <a:off x="3764248" y="286430"/>
            <a:ext cx="1838975" cy="650152"/>
          </a:xfrm>
          <a:prstGeom prst="rect">
            <a:avLst/>
          </a:prstGeom>
          <a:noFill/>
          <a:ln>
            <a:noFill/>
          </a:ln>
        </p:spPr>
      </p:pic>
      <p:sp>
        <p:nvSpPr>
          <p:cNvPr id="165" name="Google Shape;165;p23"/>
          <p:cNvSpPr txBox="1"/>
          <p:nvPr/>
        </p:nvSpPr>
        <p:spPr>
          <a:xfrm>
            <a:off x="5846375" y="152400"/>
            <a:ext cx="3100500" cy="1371600"/>
          </a:xfrm>
          <a:prstGeom prst="rect">
            <a:avLst/>
          </a:prstGeom>
          <a:solidFill>
            <a:schemeClr val="lt2"/>
          </a:solidFill>
          <a:ln>
            <a:noFill/>
          </a:ln>
        </p:spPr>
        <p:txBody>
          <a:bodyPr spcFirstLastPara="1" wrap="square" lIns="91425" tIns="91425" rIns="91425" bIns="91425" anchor="t" anchorCtr="0">
            <a:noAutofit/>
          </a:bodyPr>
          <a:lstStyle/>
          <a:p>
            <a:pPr marL="0" lvl="0" indent="0" algn="ctr" rtl="0">
              <a:lnSpc>
                <a:spcPct val="115000"/>
              </a:lnSpc>
              <a:spcBef>
                <a:spcPts val="0"/>
              </a:spcBef>
              <a:spcAft>
                <a:spcPts val="0"/>
              </a:spcAft>
              <a:buClr>
                <a:schemeClr val="dk1"/>
              </a:buClr>
              <a:buSzPts val="1100"/>
              <a:buFont typeface="Arial"/>
              <a:buNone/>
            </a:pPr>
            <a:r>
              <a:rPr lang="en" sz="2100" b="1">
                <a:solidFill>
                  <a:schemeClr val="dk1"/>
                </a:solidFill>
                <a:latin typeface="Amatic SC"/>
                <a:ea typeface="Amatic SC"/>
                <a:cs typeface="Amatic SC"/>
                <a:sym typeface="Amatic SC"/>
              </a:rPr>
              <a:t>Some of the main units to indicate score are Z score, T Scores, CEEB scored, Deviation IQs, and stanines. </a:t>
            </a:r>
            <a:endParaRPr sz="2100" b="1">
              <a:solidFill>
                <a:schemeClr val="dk1"/>
              </a:solidFill>
              <a:latin typeface="Amatic SC"/>
              <a:ea typeface="Amatic SC"/>
              <a:cs typeface="Amatic SC"/>
              <a:sym typeface="Amatic SC"/>
            </a:endParaRPr>
          </a:p>
          <a:p>
            <a:pPr marL="0" lvl="0" indent="0" algn="l" rtl="0">
              <a:spcBef>
                <a:spcPts val="1200"/>
              </a:spcBef>
              <a:spcAft>
                <a:spcPts val="0"/>
              </a:spcAft>
              <a:buNone/>
            </a:pPr>
            <a:endParaRPr/>
          </a:p>
        </p:txBody>
      </p:sp>
      <p:sp>
        <p:nvSpPr>
          <p:cNvPr id="166" name="Google Shape;166;p23"/>
          <p:cNvSpPr txBox="1"/>
          <p:nvPr/>
        </p:nvSpPr>
        <p:spPr>
          <a:xfrm>
            <a:off x="170800" y="1955325"/>
            <a:ext cx="3507900" cy="2520600"/>
          </a:xfrm>
          <a:prstGeom prst="rect">
            <a:avLst/>
          </a:prstGeom>
          <a:solidFill>
            <a:schemeClr val="lt2"/>
          </a:solidFill>
          <a:ln>
            <a:noFill/>
          </a:ln>
        </p:spPr>
        <p:txBody>
          <a:bodyPr spcFirstLastPara="1" wrap="square" lIns="91425" tIns="91425" rIns="91425" bIns="91425" anchor="t" anchorCtr="0">
            <a:spAutoFit/>
          </a:bodyPr>
          <a:lstStyle/>
          <a:p>
            <a:pPr marL="0" lvl="0" indent="0" algn="ctr" rtl="0">
              <a:lnSpc>
                <a:spcPct val="115000"/>
              </a:lnSpc>
              <a:spcBef>
                <a:spcPts val="0"/>
              </a:spcBef>
              <a:spcAft>
                <a:spcPts val="0"/>
              </a:spcAft>
              <a:buClr>
                <a:schemeClr val="dk1"/>
              </a:buClr>
              <a:buSzPts val="1100"/>
              <a:buFont typeface="Arial"/>
              <a:buNone/>
            </a:pPr>
            <a:r>
              <a:rPr lang="en" sz="2100" b="1">
                <a:solidFill>
                  <a:schemeClr val="dk1"/>
                </a:solidFill>
                <a:latin typeface="Amatic SC"/>
                <a:ea typeface="Amatic SC"/>
                <a:cs typeface="Amatic SC"/>
                <a:sym typeface="Amatic SC"/>
              </a:rPr>
              <a:t>Z scores: uses to estimate where the raw score could fall on a normal curve. </a:t>
            </a:r>
            <a:endParaRPr sz="2100" b="1">
              <a:solidFill>
                <a:schemeClr val="dk1"/>
              </a:solidFill>
              <a:latin typeface="Amatic SC"/>
              <a:ea typeface="Amatic SC"/>
              <a:cs typeface="Amatic SC"/>
              <a:sym typeface="Amatic SC"/>
            </a:endParaRPr>
          </a:p>
          <a:p>
            <a:pPr marL="0" lvl="0" indent="0" algn="l" rtl="0">
              <a:lnSpc>
                <a:spcPct val="115000"/>
              </a:lnSpc>
              <a:spcBef>
                <a:spcPts val="1200"/>
              </a:spcBef>
              <a:spcAft>
                <a:spcPts val="1200"/>
              </a:spcAft>
              <a:buClr>
                <a:schemeClr val="dk1"/>
              </a:buClr>
              <a:buSzPts val="1100"/>
              <a:buFont typeface="Arial"/>
              <a:buNone/>
            </a:pPr>
            <a:r>
              <a:rPr lang="en" sz="2100" b="1">
                <a:solidFill>
                  <a:schemeClr val="dk1"/>
                </a:solidFill>
                <a:latin typeface="Amatic SC"/>
                <a:ea typeface="Amatic SC"/>
                <a:cs typeface="Amatic SC"/>
                <a:sym typeface="Amatic SC"/>
              </a:rPr>
              <a:t>How you would find the Z score, you would have to subtract the raw score from the mean and then divide it by the standard deviation of the distribution</a:t>
            </a:r>
            <a:endParaRPr/>
          </a:p>
        </p:txBody>
      </p:sp>
      <p:pic>
        <p:nvPicPr>
          <p:cNvPr id="167" name="Google Shape;167;p23"/>
          <p:cNvPicPr preferRelativeResize="0"/>
          <p:nvPr/>
        </p:nvPicPr>
        <p:blipFill>
          <a:blip r:embed="rId5">
            <a:alphaModFix/>
          </a:blip>
          <a:stretch>
            <a:fillRect/>
          </a:stretch>
        </p:blipFill>
        <p:spPr>
          <a:xfrm>
            <a:off x="3873775" y="1597600"/>
            <a:ext cx="1619923" cy="572700"/>
          </a:xfrm>
          <a:prstGeom prst="rect">
            <a:avLst/>
          </a:prstGeom>
          <a:noFill/>
          <a:ln>
            <a:noFill/>
          </a:ln>
        </p:spPr>
      </p:pic>
      <p:pic>
        <p:nvPicPr>
          <p:cNvPr id="168" name="Google Shape;168;p23"/>
          <p:cNvPicPr preferRelativeResize="0"/>
          <p:nvPr/>
        </p:nvPicPr>
        <p:blipFill>
          <a:blip r:embed="rId6">
            <a:alphaModFix/>
          </a:blip>
          <a:stretch>
            <a:fillRect/>
          </a:stretch>
        </p:blipFill>
        <p:spPr>
          <a:xfrm>
            <a:off x="3873775" y="3105525"/>
            <a:ext cx="1729450" cy="65015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3"/>
        <p:cNvGrpSpPr/>
        <p:nvPr/>
      </p:nvGrpSpPr>
      <p:grpSpPr>
        <a:xfrm>
          <a:off x="0" y="0"/>
          <a:ext cx="0" cy="0"/>
          <a:chOff x="0" y="0"/>
          <a:chExt cx="0" cy="0"/>
        </a:xfrm>
      </p:grpSpPr>
      <p:sp>
        <p:nvSpPr>
          <p:cNvPr id="64" name="Google Shape;64;p14"/>
          <p:cNvSpPr txBox="1">
            <a:spLocks noGrp="1"/>
          </p:cNvSpPr>
          <p:nvPr>
            <p:ph type="title"/>
          </p:nvPr>
        </p:nvSpPr>
        <p:spPr>
          <a:xfrm rot="-752">
            <a:off x="3193875" y="148829"/>
            <a:ext cx="4112400" cy="6060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SzPts val="990"/>
              <a:buNone/>
            </a:pPr>
            <a:r>
              <a:rPr lang="en" sz="4020" b="1">
                <a:latin typeface="Amatic SC"/>
                <a:ea typeface="Amatic SC"/>
                <a:cs typeface="Amatic SC"/>
                <a:sym typeface="Amatic SC"/>
              </a:rPr>
              <a:t>Measurement Concepts </a:t>
            </a:r>
            <a:endParaRPr sz="4020" b="1">
              <a:latin typeface="Amatic SC"/>
              <a:ea typeface="Amatic SC"/>
              <a:cs typeface="Amatic SC"/>
              <a:sym typeface="Amatic SC"/>
            </a:endParaRPr>
          </a:p>
        </p:txBody>
      </p:sp>
      <p:sp>
        <p:nvSpPr>
          <p:cNvPr id="65" name="Google Shape;65;p14"/>
          <p:cNvSpPr txBox="1">
            <a:spLocks noGrp="1"/>
          </p:cNvSpPr>
          <p:nvPr>
            <p:ph type="body" idx="1"/>
          </p:nvPr>
        </p:nvSpPr>
        <p:spPr>
          <a:xfrm>
            <a:off x="247775" y="872200"/>
            <a:ext cx="3662400" cy="2043000"/>
          </a:xfrm>
          <a:prstGeom prst="rect">
            <a:avLst/>
          </a:prstGeom>
          <a:solidFill>
            <a:srgbClr val="C9DAF8"/>
          </a:solidFill>
        </p:spPr>
        <p:txBody>
          <a:bodyPr spcFirstLastPara="1" wrap="square" lIns="91425" tIns="91425" rIns="91425" bIns="91425" anchor="t" anchorCtr="0">
            <a:noAutofit/>
          </a:bodyPr>
          <a:lstStyle/>
          <a:p>
            <a:pPr marL="0" lvl="0" indent="0" algn="l" rtl="0">
              <a:spcBef>
                <a:spcPts val="0"/>
              </a:spcBef>
              <a:spcAft>
                <a:spcPts val="1200"/>
              </a:spcAft>
              <a:buNone/>
            </a:pPr>
            <a:r>
              <a:rPr lang="en" sz="2000" b="1">
                <a:latin typeface="Amatic SC"/>
                <a:ea typeface="Amatic SC"/>
                <a:cs typeface="Amatic SC"/>
                <a:sym typeface="Amatic SC"/>
              </a:rPr>
              <a:t>As a counselor it does not matter whether you are developing assessments of your own or interpreting assessment findings, you must have an understanding of measurements in psychology. </a:t>
            </a:r>
            <a:endParaRPr sz="2000" b="1">
              <a:latin typeface="Amatic SC"/>
              <a:ea typeface="Amatic SC"/>
              <a:cs typeface="Amatic SC"/>
              <a:sym typeface="Amatic SC"/>
            </a:endParaRPr>
          </a:p>
        </p:txBody>
      </p:sp>
      <p:sp>
        <p:nvSpPr>
          <p:cNvPr id="66" name="Google Shape;66;p14"/>
          <p:cNvSpPr txBox="1"/>
          <p:nvPr/>
        </p:nvSpPr>
        <p:spPr>
          <a:xfrm>
            <a:off x="3643875" y="2571750"/>
            <a:ext cx="3662400" cy="1941000"/>
          </a:xfrm>
          <a:prstGeom prst="rect">
            <a:avLst/>
          </a:prstGeom>
          <a:solidFill>
            <a:srgbClr val="D9D9D9"/>
          </a:solid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000" b="1">
                <a:latin typeface="Amatic SC"/>
                <a:ea typeface="Amatic SC"/>
                <a:cs typeface="Amatic SC"/>
                <a:sym typeface="Amatic SC"/>
              </a:rPr>
              <a:t>Basic Measurements Concepts Outline: </a:t>
            </a:r>
            <a:endParaRPr sz="2000" b="1">
              <a:latin typeface="Amatic SC"/>
              <a:ea typeface="Amatic SC"/>
              <a:cs typeface="Amatic SC"/>
              <a:sym typeface="Amatic SC"/>
            </a:endParaRPr>
          </a:p>
          <a:p>
            <a:pPr marL="457200" lvl="0" indent="-355600" algn="l" rtl="0">
              <a:spcBef>
                <a:spcPts val="0"/>
              </a:spcBef>
              <a:spcAft>
                <a:spcPts val="0"/>
              </a:spcAft>
              <a:buSzPts val="2000"/>
              <a:buFont typeface="Amatic SC"/>
              <a:buChar char="●"/>
            </a:pPr>
            <a:r>
              <a:rPr lang="en" sz="2000" b="1">
                <a:latin typeface="Amatic SC"/>
                <a:ea typeface="Amatic SC"/>
                <a:cs typeface="Amatic SC"/>
                <a:sym typeface="Amatic SC"/>
              </a:rPr>
              <a:t>Scales of Measurement </a:t>
            </a:r>
            <a:endParaRPr sz="2000" b="1">
              <a:latin typeface="Amatic SC"/>
              <a:ea typeface="Amatic SC"/>
              <a:cs typeface="Amatic SC"/>
              <a:sym typeface="Amatic SC"/>
            </a:endParaRPr>
          </a:p>
          <a:p>
            <a:pPr marL="457200" lvl="0" indent="-355600" algn="l" rtl="0">
              <a:spcBef>
                <a:spcPts val="0"/>
              </a:spcBef>
              <a:spcAft>
                <a:spcPts val="0"/>
              </a:spcAft>
              <a:buSzPts val="2000"/>
              <a:buFont typeface="Amatic SC"/>
              <a:buChar char="●"/>
            </a:pPr>
            <a:r>
              <a:rPr lang="en" sz="2000" b="1">
                <a:latin typeface="Amatic SC"/>
                <a:ea typeface="Amatic SC"/>
                <a:cs typeface="Amatic SC"/>
                <a:sym typeface="Amatic SC"/>
              </a:rPr>
              <a:t>Reliability</a:t>
            </a:r>
            <a:endParaRPr sz="2000" b="1">
              <a:latin typeface="Amatic SC"/>
              <a:ea typeface="Amatic SC"/>
              <a:cs typeface="Amatic SC"/>
              <a:sym typeface="Amatic SC"/>
            </a:endParaRPr>
          </a:p>
          <a:p>
            <a:pPr marL="457200" lvl="0" indent="-355600" algn="l" rtl="0">
              <a:spcBef>
                <a:spcPts val="0"/>
              </a:spcBef>
              <a:spcAft>
                <a:spcPts val="0"/>
              </a:spcAft>
              <a:buSzPts val="2000"/>
              <a:buFont typeface="Amatic SC"/>
              <a:buChar char="●"/>
            </a:pPr>
            <a:r>
              <a:rPr lang="en" sz="2000" b="1">
                <a:latin typeface="Amatic SC"/>
                <a:ea typeface="Amatic SC"/>
                <a:cs typeface="Amatic SC"/>
                <a:sym typeface="Amatic SC"/>
              </a:rPr>
              <a:t>Validity</a:t>
            </a:r>
            <a:endParaRPr sz="2000" b="1">
              <a:latin typeface="Amatic SC"/>
              <a:ea typeface="Amatic SC"/>
              <a:cs typeface="Amatic SC"/>
              <a:sym typeface="Amatic SC"/>
            </a:endParaRPr>
          </a:p>
          <a:p>
            <a:pPr marL="457200" lvl="0" indent="-355600" algn="l" rtl="0">
              <a:spcBef>
                <a:spcPts val="0"/>
              </a:spcBef>
              <a:spcAft>
                <a:spcPts val="0"/>
              </a:spcAft>
              <a:buSzPts val="2000"/>
              <a:buFont typeface="Amatic SC"/>
              <a:buChar char="●"/>
            </a:pPr>
            <a:r>
              <a:rPr lang="en" sz="2000" b="1">
                <a:latin typeface="Amatic SC"/>
                <a:ea typeface="Amatic SC"/>
                <a:cs typeface="Amatic SC"/>
                <a:sym typeface="Amatic SC"/>
              </a:rPr>
              <a:t>Test Development</a:t>
            </a:r>
            <a:endParaRPr sz="2000" b="1">
              <a:latin typeface="Amatic SC"/>
              <a:ea typeface="Amatic SC"/>
              <a:cs typeface="Amatic SC"/>
              <a:sym typeface="Amatic SC"/>
            </a:endParaRPr>
          </a:p>
        </p:txBody>
      </p:sp>
      <p:pic>
        <p:nvPicPr>
          <p:cNvPr id="67" name="Google Shape;67;p14"/>
          <p:cNvPicPr preferRelativeResize="0"/>
          <p:nvPr/>
        </p:nvPicPr>
        <p:blipFill>
          <a:blip r:embed="rId3">
            <a:alphaModFix/>
          </a:blip>
          <a:stretch>
            <a:fillRect/>
          </a:stretch>
        </p:blipFill>
        <p:spPr>
          <a:xfrm>
            <a:off x="152400" y="3067600"/>
            <a:ext cx="3047130" cy="1923501"/>
          </a:xfrm>
          <a:prstGeom prst="rect">
            <a:avLst/>
          </a:prstGeom>
          <a:noFill/>
          <a:ln>
            <a:noFill/>
          </a:ln>
        </p:spPr>
      </p:pic>
      <p:sp>
        <p:nvSpPr>
          <p:cNvPr id="68" name="Google Shape;68;p14"/>
          <p:cNvSpPr txBox="1"/>
          <p:nvPr/>
        </p:nvSpPr>
        <p:spPr>
          <a:xfrm>
            <a:off x="4364925" y="972874"/>
            <a:ext cx="3896100" cy="9333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2500" b="1">
                <a:latin typeface="Amatic SC"/>
                <a:ea typeface="Amatic SC"/>
                <a:cs typeface="Amatic SC"/>
                <a:sym typeface="Amatic SC"/>
              </a:rPr>
              <a:t>We will talk more about these concepts in the next few slides</a:t>
            </a:r>
            <a:endParaRPr sz="2500" b="1">
              <a:latin typeface="Amatic SC"/>
              <a:ea typeface="Amatic SC"/>
              <a:cs typeface="Amatic SC"/>
              <a:sym typeface="Amatic SC"/>
            </a:endParaRPr>
          </a:p>
        </p:txBody>
      </p:sp>
      <p:sp>
        <p:nvSpPr>
          <p:cNvPr id="69" name="Google Shape;69;p14"/>
          <p:cNvSpPr/>
          <p:nvPr/>
        </p:nvSpPr>
        <p:spPr>
          <a:xfrm>
            <a:off x="5606000" y="1906175"/>
            <a:ext cx="616800" cy="581700"/>
          </a:xfrm>
          <a:prstGeom prst="down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5"/>
          <p:cNvSpPr txBox="1">
            <a:spLocks noGrp="1"/>
          </p:cNvSpPr>
          <p:nvPr>
            <p:ph type="title"/>
          </p:nvPr>
        </p:nvSpPr>
        <p:spPr>
          <a:xfrm>
            <a:off x="311700" y="144550"/>
            <a:ext cx="8520600" cy="5727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Clr>
                <a:schemeClr val="dk1"/>
              </a:buClr>
              <a:buSzPts val="891"/>
              <a:buFont typeface="Arial"/>
              <a:buNone/>
            </a:pPr>
            <a:r>
              <a:rPr lang="en" sz="4020" b="1">
                <a:latin typeface="Amatic SC"/>
                <a:ea typeface="Amatic SC"/>
                <a:cs typeface="Amatic SC"/>
                <a:sym typeface="Amatic SC"/>
              </a:rPr>
              <a:t>Measurement Concepts </a:t>
            </a:r>
            <a:endParaRPr>
              <a:latin typeface="Amatic SC"/>
              <a:ea typeface="Amatic SC"/>
              <a:cs typeface="Amatic SC"/>
              <a:sym typeface="Amatic SC"/>
            </a:endParaRPr>
          </a:p>
        </p:txBody>
      </p:sp>
      <p:sp>
        <p:nvSpPr>
          <p:cNvPr id="75" name="Google Shape;75;p15"/>
          <p:cNvSpPr txBox="1">
            <a:spLocks noGrp="1"/>
          </p:cNvSpPr>
          <p:nvPr>
            <p:ph type="body" idx="1"/>
          </p:nvPr>
        </p:nvSpPr>
        <p:spPr>
          <a:xfrm>
            <a:off x="311700" y="956275"/>
            <a:ext cx="8520600" cy="1660200"/>
          </a:xfrm>
          <a:prstGeom prst="rect">
            <a:avLst/>
          </a:prstGeom>
          <a:solidFill>
            <a:schemeClr val="lt1"/>
          </a:solidFill>
        </p:spPr>
        <p:txBody>
          <a:bodyPr spcFirstLastPara="1" wrap="square" lIns="91425" tIns="91425" rIns="91425" bIns="91425" anchor="t" anchorCtr="0">
            <a:noAutofit/>
          </a:bodyPr>
          <a:lstStyle/>
          <a:p>
            <a:pPr marL="0" lvl="0" indent="0" algn="ctr" rtl="0">
              <a:spcBef>
                <a:spcPts val="0"/>
              </a:spcBef>
              <a:spcAft>
                <a:spcPts val="0"/>
              </a:spcAft>
              <a:buNone/>
            </a:pPr>
            <a:r>
              <a:rPr lang="en" sz="2600" b="1">
                <a:solidFill>
                  <a:srgbClr val="0000FF"/>
                </a:solidFill>
                <a:latin typeface="Amatic SC"/>
                <a:ea typeface="Amatic SC"/>
                <a:cs typeface="Amatic SC"/>
                <a:sym typeface="Amatic SC"/>
              </a:rPr>
              <a:t>S C A L E S   O F   M E A S U R E M E N T: </a:t>
            </a:r>
            <a:r>
              <a:rPr lang="en" sz="2600">
                <a:solidFill>
                  <a:srgbClr val="0000FF"/>
                </a:solidFill>
                <a:latin typeface="Amatic SC"/>
                <a:ea typeface="Amatic SC"/>
                <a:cs typeface="Amatic SC"/>
                <a:sym typeface="Amatic SC"/>
              </a:rPr>
              <a:t>Different ways in which we measure assessment constructs </a:t>
            </a:r>
            <a:r>
              <a:rPr lang="en" sz="2600" b="1">
                <a:solidFill>
                  <a:srgbClr val="0000FF"/>
                </a:solidFill>
                <a:latin typeface="Amatic SC"/>
                <a:ea typeface="Amatic SC"/>
                <a:cs typeface="Amatic SC"/>
                <a:sym typeface="Amatic SC"/>
              </a:rPr>
              <a:t> </a:t>
            </a:r>
            <a:endParaRPr sz="2600" b="1">
              <a:solidFill>
                <a:srgbClr val="0000FF"/>
              </a:solidFill>
              <a:latin typeface="Amatic SC"/>
              <a:ea typeface="Amatic SC"/>
              <a:cs typeface="Amatic SC"/>
              <a:sym typeface="Amatic SC"/>
            </a:endParaRPr>
          </a:p>
          <a:p>
            <a:pPr marL="0" lvl="0" indent="0" algn="l" rtl="0">
              <a:spcBef>
                <a:spcPts val="1200"/>
              </a:spcBef>
              <a:spcAft>
                <a:spcPts val="0"/>
              </a:spcAft>
              <a:buNone/>
            </a:pPr>
            <a:r>
              <a:rPr lang="en" sz="2600" b="1">
                <a:solidFill>
                  <a:srgbClr val="0000FF"/>
                </a:solidFill>
                <a:latin typeface="Amatic SC"/>
                <a:ea typeface="Amatic SC"/>
                <a:cs typeface="Amatic SC"/>
                <a:sym typeface="Amatic SC"/>
              </a:rPr>
              <a:t>The 4 Scales of measurement</a:t>
            </a:r>
            <a:endParaRPr sz="2600" b="1">
              <a:solidFill>
                <a:srgbClr val="0000FF"/>
              </a:solidFill>
              <a:latin typeface="Amatic SC"/>
              <a:ea typeface="Amatic SC"/>
              <a:cs typeface="Amatic SC"/>
              <a:sym typeface="Amatic SC"/>
            </a:endParaRPr>
          </a:p>
          <a:p>
            <a:pPr marL="0" lvl="0" indent="0" algn="l" rtl="0">
              <a:spcBef>
                <a:spcPts val="1200"/>
              </a:spcBef>
              <a:spcAft>
                <a:spcPts val="1200"/>
              </a:spcAft>
              <a:buNone/>
            </a:pPr>
            <a:r>
              <a:rPr lang="en" sz="2600" b="1">
                <a:solidFill>
                  <a:srgbClr val="0000FF"/>
                </a:solidFill>
                <a:latin typeface="Amatic SC"/>
                <a:ea typeface="Amatic SC"/>
                <a:cs typeface="Amatic SC"/>
                <a:sym typeface="Amatic SC"/>
              </a:rPr>
              <a:t> </a:t>
            </a:r>
            <a:endParaRPr sz="2600" b="1">
              <a:solidFill>
                <a:srgbClr val="0000FF"/>
              </a:solidFill>
              <a:latin typeface="Amatic SC"/>
              <a:ea typeface="Amatic SC"/>
              <a:cs typeface="Amatic SC"/>
              <a:sym typeface="Amatic SC"/>
            </a:endParaRPr>
          </a:p>
        </p:txBody>
      </p:sp>
      <p:sp>
        <p:nvSpPr>
          <p:cNvPr id="76" name="Google Shape;76;p15"/>
          <p:cNvSpPr txBox="1"/>
          <p:nvPr/>
        </p:nvSpPr>
        <p:spPr>
          <a:xfrm>
            <a:off x="490525" y="2594125"/>
            <a:ext cx="1944900" cy="1736400"/>
          </a:xfrm>
          <a:prstGeom prst="rect">
            <a:avLst/>
          </a:prstGeom>
          <a:solidFill>
            <a:srgbClr val="D9D9D9"/>
          </a:solid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latin typeface="Amatic SC"/>
                <a:ea typeface="Amatic SC"/>
                <a:cs typeface="Amatic SC"/>
                <a:sym typeface="Amatic SC"/>
              </a:rPr>
              <a:t>Nominal Scale: </a:t>
            </a:r>
            <a:endParaRPr sz="1800" b="1">
              <a:latin typeface="Amatic SC"/>
              <a:ea typeface="Amatic SC"/>
              <a:cs typeface="Amatic SC"/>
              <a:sym typeface="Amatic SC"/>
            </a:endParaRPr>
          </a:p>
          <a:p>
            <a:pPr marL="0" lvl="0" indent="0" algn="l" rtl="0">
              <a:spcBef>
                <a:spcPts val="0"/>
              </a:spcBef>
              <a:spcAft>
                <a:spcPts val="0"/>
              </a:spcAft>
              <a:buNone/>
            </a:pPr>
            <a:r>
              <a:rPr lang="en" sz="1800" b="1">
                <a:latin typeface="Amatic SC"/>
                <a:ea typeface="Amatic SC"/>
                <a:cs typeface="Amatic SC"/>
                <a:sym typeface="Amatic SC"/>
              </a:rPr>
              <a:t>Most Basic scale</a:t>
            </a:r>
            <a:endParaRPr sz="1800" b="1">
              <a:latin typeface="Amatic SC"/>
              <a:ea typeface="Amatic SC"/>
              <a:cs typeface="Amatic SC"/>
              <a:sym typeface="Amatic SC"/>
            </a:endParaRPr>
          </a:p>
          <a:p>
            <a:pPr marL="0" lvl="0" indent="0" algn="l" rtl="0">
              <a:spcBef>
                <a:spcPts val="0"/>
              </a:spcBef>
              <a:spcAft>
                <a:spcPts val="0"/>
              </a:spcAft>
              <a:buNone/>
            </a:pPr>
            <a:r>
              <a:rPr lang="en" sz="1800" b="1">
                <a:latin typeface="Amatic SC"/>
                <a:ea typeface="Amatic SC"/>
                <a:cs typeface="Amatic SC"/>
                <a:sym typeface="Amatic SC"/>
              </a:rPr>
              <a:t>Used for naming and classifying only</a:t>
            </a:r>
            <a:endParaRPr sz="1800" b="1">
              <a:latin typeface="Amatic SC"/>
              <a:ea typeface="Amatic SC"/>
              <a:cs typeface="Amatic SC"/>
              <a:sym typeface="Amatic SC"/>
            </a:endParaRPr>
          </a:p>
          <a:p>
            <a:pPr marL="0" lvl="0" indent="0" algn="l" rtl="0">
              <a:spcBef>
                <a:spcPts val="0"/>
              </a:spcBef>
              <a:spcAft>
                <a:spcPts val="0"/>
              </a:spcAft>
              <a:buNone/>
            </a:pPr>
            <a:r>
              <a:rPr lang="en" sz="1800" b="1">
                <a:latin typeface="Amatic SC"/>
                <a:ea typeface="Amatic SC"/>
                <a:cs typeface="Amatic SC"/>
                <a:sym typeface="Amatic SC"/>
              </a:rPr>
              <a:t>Ex: gender, 1-boy and 2-girl</a:t>
            </a:r>
            <a:endParaRPr sz="1800" b="1">
              <a:latin typeface="Amatic SC"/>
              <a:ea typeface="Amatic SC"/>
              <a:cs typeface="Amatic SC"/>
              <a:sym typeface="Amatic SC"/>
            </a:endParaRPr>
          </a:p>
        </p:txBody>
      </p:sp>
      <p:sp>
        <p:nvSpPr>
          <p:cNvPr id="77" name="Google Shape;77;p15"/>
          <p:cNvSpPr txBox="1"/>
          <p:nvPr/>
        </p:nvSpPr>
        <p:spPr>
          <a:xfrm>
            <a:off x="2694125" y="2594125"/>
            <a:ext cx="1748700" cy="1736400"/>
          </a:xfrm>
          <a:prstGeom prst="rect">
            <a:avLst/>
          </a:prstGeom>
          <a:solidFill>
            <a:srgbClr val="C9DAF8"/>
          </a:solid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latin typeface="Amatic SC"/>
                <a:ea typeface="Amatic SC"/>
                <a:cs typeface="Amatic SC"/>
                <a:sym typeface="Amatic SC"/>
              </a:rPr>
              <a:t>Ordinal Scale:</a:t>
            </a:r>
            <a:endParaRPr sz="1800" b="1">
              <a:latin typeface="Amatic SC"/>
              <a:ea typeface="Amatic SC"/>
              <a:cs typeface="Amatic SC"/>
              <a:sym typeface="Amatic SC"/>
            </a:endParaRPr>
          </a:p>
          <a:p>
            <a:pPr marL="0" lvl="0" indent="0" algn="l" rtl="0">
              <a:spcBef>
                <a:spcPts val="0"/>
              </a:spcBef>
              <a:spcAft>
                <a:spcPts val="0"/>
              </a:spcAft>
              <a:buNone/>
            </a:pPr>
            <a:r>
              <a:rPr lang="en" sz="1800" b="1">
                <a:latin typeface="Amatic SC"/>
                <a:ea typeface="Amatic SC"/>
                <a:cs typeface="Amatic SC"/>
                <a:sym typeface="Amatic SC"/>
              </a:rPr>
              <a:t>Used to order or rank nominal categories </a:t>
            </a:r>
            <a:endParaRPr sz="1800" b="1">
              <a:latin typeface="Amatic SC"/>
              <a:ea typeface="Amatic SC"/>
              <a:cs typeface="Amatic SC"/>
              <a:sym typeface="Amatic SC"/>
            </a:endParaRPr>
          </a:p>
          <a:p>
            <a:pPr marL="0" lvl="0" indent="0" algn="l" rtl="0">
              <a:spcBef>
                <a:spcPts val="0"/>
              </a:spcBef>
              <a:spcAft>
                <a:spcPts val="0"/>
              </a:spcAft>
              <a:buNone/>
            </a:pPr>
            <a:r>
              <a:rPr lang="en" sz="1800" b="1">
                <a:latin typeface="Amatic SC"/>
                <a:ea typeface="Amatic SC"/>
                <a:cs typeface="Amatic SC"/>
                <a:sym typeface="Amatic SC"/>
              </a:rPr>
              <a:t>EX: 1-low satisfaction, 5-highly satisfied </a:t>
            </a:r>
            <a:endParaRPr sz="1800" b="1">
              <a:latin typeface="Amatic SC"/>
              <a:ea typeface="Amatic SC"/>
              <a:cs typeface="Amatic SC"/>
              <a:sym typeface="Amatic SC"/>
            </a:endParaRPr>
          </a:p>
        </p:txBody>
      </p:sp>
      <p:sp>
        <p:nvSpPr>
          <p:cNvPr id="78" name="Google Shape;78;p15"/>
          <p:cNvSpPr txBox="1"/>
          <p:nvPr/>
        </p:nvSpPr>
        <p:spPr>
          <a:xfrm>
            <a:off x="4701526" y="2616475"/>
            <a:ext cx="1633200" cy="1736400"/>
          </a:xfrm>
          <a:prstGeom prst="rect">
            <a:avLst/>
          </a:prstGeom>
          <a:solidFill>
            <a:srgbClr val="D9D9D9"/>
          </a:solid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latin typeface="Amatic SC"/>
                <a:ea typeface="Amatic SC"/>
                <a:cs typeface="Amatic SC"/>
                <a:sym typeface="Amatic SC"/>
              </a:rPr>
              <a:t>Interval Scale:</a:t>
            </a:r>
            <a:endParaRPr sz="1800" b="1">
              <a:latin typeface="Amatic SC"/>
              <a:ea typeface="Amatic SC"/>
              <a:cs typeface="Amatic SC"/>
              <a:sym typeface="Amatic SC"/>
            </a:endParaRPr>
          </a:p>
          <a:p>
            <a:pPr marL="0" lvl="0" indent="0" algn="l" rtl="0">
              <a:spcBef>
                <a:spcPts val="0"/>
              </a:spcBef>
              <a:spcAft>
                <a:spcPts val="0"/>
              </a:spcAft>
              <a:buNone/>
            </a:pPr>
            <a:r>
              <a:rPr lang="en" sz="1800" b="1">
                <a:latin typeface="Amatic SC"/>
                <a:ea typeface="Amatic SC"/>
                <a:cs typeface="Amatic SC"/>
                <a:sym typeface="Amatic SC"/>
              </a:rPr>
              <a:t>Magnitude and equal intervals </a:t>
            </a:r>
            <a:endParaRPr sz="1800" b="1">
              <a:latin typeface="Amatic SC"/>
              <a:ea typeface="Amatic SC"/>
              <a:cs typeface="Amatic SC"/>
              <a:sym typeface="Amatic SC"/>
            </a:endParaRPr>
          </a:p>
          <a:p>
            <a:pPr marL="0" lvl="0" indent="0" algn="l" rtl="0">
              <a:spcBef>
                <a:spcPts val="0"/>
              </a:spcBef>
              <a:spcAft>
                <a:spcPts val="0"/>
              </a:spcAft>
              <a:buNone/>
            </a:pPr>
            <a:r>
              <a:rPr lang="en" sz="1800" b="1">
                <a:latin typeface="Amatic SC"/>
                <a:ea typeface="Amatic SC"/>
                <a:cs typeface="Amatic SC"/>
                <a:sym typeface="Amatic SC"/>
              </a:rPr>
              <a:t>Ex: Temperature; checklists of behaviors </a:t>
            </a:r>
            <a:endParaRPr sz="1800" b="1">
              <a:latin typeface="Amatic SC"/>
              <a:ea typeface="Amatic SC"/>
              <a:cs typeface="Amatic SC"/>
              <a:sym typeface="Amatic SC"/>
            </a:endParaRPr>
          </a:p>
        </p:txBody>
      </p:sp>
      <p:sp>
        <p:nvSpPr>
          <p:cNvPr id="79" name="Google Shape;79;p15"/>
          <p:cNvSpPr txBox="1"/>
          <p:nvPr/>
        </p:nvSpPr>
        <p:spPr>
          <a:xfrm>
            <a:off x="6593425" y="2616450"/>
            <a:ext cx="1633200" cy="1736400"/>
          </a:xfrm>
          <a:prstGeom prst="rect">
            <a:avLst/>
          </a:prstGeom>
          <a:solidFill>
            <a:srgbClr val="C9DAF8"/>
          </a:solid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800" b="1">
                <a:latin typeface="Amatic SC"/>
                <a:ea typeface="Amatic SC"/>
                <a:cs typeface="Amatic SC"/>
                <a:sym typeface="Amatic SC"/>
              </a:rPr>
              <a:t>Ratio Scale: </a:t>
            </a:r>
            <a:endParaRPr sz="1800" b="1">
              <a:latin typeface="Amatic SC"/>
              <a:ea typeface="Amatic SC"/>
              <a:cs typeface="Amatic SC"/>
              <a:sym typeface="Amatic SC"/>
            </a:endParaRPr>
          </a:p>
          <a:p>
            <a:pPr marL="0" lvl="0" indent="0" algn="l" rtl="0">
              <a:spcBef>
                <a:spcPts val="0"/>
              </a:spcBef>
              <a:spcAft>
                <a:spcPts val="0"/>
              </a:spcAft>
              <a:buNone/>
            </a:pPr>
            <a:r>
              <a:rPr lang="en" sz="1800" b="1">
                <a:latin typeface="Amatic SC"/>
                <a:ea typeface="Amatic SC"/>
                <a:cs typeface="Amatic SC"/>
                <a:sym typeface="Amatic SC"/>
              </a:rPr>
              <a:t>Magnitude, equal intervals, and an absolute zero </a:t>
            </a:r>
            <a:endParaRPr sz="1800" b="1">
              <a:latin typeface="Amatic SC"/>
              <a:ea typeface="Amatic SC"/>
              <a:cs typeface="Amatic SC"/>
              <a:sym typeface="Amatic SC"/>
            </a:endParaRPr>
          </a:p>
          <a:p>
            <a:pPr marL="0" lvl="0" indent="0" algn="l" rtl="0">
              <a:spcBef>
                <a:spcPts val="0"/>
              </a:spcBef>
              <a:spcAft>
                <a:spcPts val="0"/>
              </a:spcAft>
              <a:buNone/>
            </a:pPr>
            <a:r>
              <a:rPr lang="en" sz="1800" b="1">
                <a:latin typeface="Amatic SC"/>
                <a:ea typeface="Amatic SC"/>
                <a:cs typeface="Amatic SC"/>
                <a:sym typeface="Amatic SC"/>
              </a:rPr>
              <a:t>EX: Time and Height</a:t>
            </a:r>
            <a:endParaRPr sz="1800" b="1">
              <a:latin typeface="Amatic SC"/>
              <a:ea typeface="Amatic SC"/>
              <a:cs typeface="Amatic SC"/>
              <a:sym typeface="Amatic SC"/>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sp>
        <p:nvSpPr>
          <p:cNvPr id="84" name="Google Shape;84;p16"/>
          <p:cNvSpPr txBox="1">
            <a:spLocks noGrp="1"/>
          </p:cNvSpPr>
          <p:nvPr>
            <p:ph type="title"/>
          </p:nvPr>
        </p:nvSpPr>
        <p:spPr>
          <a:xfrm>
            <a:off x="268775" y="166025"/>
            <a:ext cx="8520600" cy="5727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Clr>
                <a:schemeClr val="dk1"/>
              </a:buClr>
              <a:buSzPts val="891"/>
              <a:buFont typeface="Arial"/>
              <a:buNone/>
            </a:pPr>
            <a:r>
              <a:rPr lang="en" sz="4020" b="1">
                <a:latin typeface="Amatic SC"/>
                <a:ea typeface="Amatic SC"/>
                <a:cs typeface="Amatic SC"/>
                <a:sym typeface="Amatic SC"/>
              </a:rPr>
              <a:t>Measurement Concepts</a:t>
            </a:r>
            <a:endParaRPr/>
          </a:p>
        </p:txBody>
      </p:sp>
      <p:sp>
        <p:nvSpPr>
          <p:cNvPr id="85" name="Google Shape;85;p16"/>
          <p:cNvSpPr txBox="1">
            <a:spLocks noGrp="1"/>
          </p:cNvSpPr>
          <p:nvPr>
            <p:ph type="body" idx="1"/>
          </p:nvPr>
        </p:nvSpPr>
        <p:spPr>
          <a:xfrm>
            <a:off x="311700" y="1152475"/>
            <a:ext cx="8520600" cy="3416400"/>
          </a:xfrm>
          <a:prstGeom prst="rect">
            <a:avLst/>
          </a:prstGeom>
          <a:solidFill>
            <a:schemeClr val="lt2"/>
          </a:solidFill>
        </p:spPr>
        <p:txBody>
          <a:bodyPr spcFirstLastPara="1" wrap="square" lIns="91425" tIns="91425" rIns="91425" bIns="91425" anchor="t" anchorCtr="0">
            <a:normAutofit/>
          </a:bodyPr>
          <a:lstStyle/>
          <a:p>
            <a:pPr marL="0" lvl="0" indent="0" algn="l" rtl="0">
              <a:spcBef>
                <a:spcPts val="0"/>
              </a:spcBef>
              <a:spcAft>
                <a:spcPts val="0"/>
              </a:spcAft>
              <a:buNone/>
            </a:pPr>
            <a:r>
              <a:rPr lang="en" sz="2300" b="1">
                <a:solidFill>
                  <a:schemeClr val="dk1"/>
                </a:solidFill>
                <a:latin typeface="Amatic SC"/>
                <a:ea typeface="Amatic SC"/>
                <a:cs typeface="Amatic SC"/>
                <a:sym typeface="Amatic SC"/>
              </a:rPr>
              <a:t>R E L I A B I L I T Y: </a:t>
            </a:r>
            <a:r>
              <a:rPr lang="en" sz="2300">
                <a:solidFill>
                  <a:srgbClr val="0000FF"/>
                </a:solidFill>
                <a:latin typeface="Amatic SC"/>
                <a:ea typeface="Amatic SC"/>
                <a:cs typeface="Amatic SC"/>
                <a:sym typeface="Amatic SC"/>
              </a:rPr>
              <a:t>Consistency of a test and how well it eliminates chance </a:t>
            </a:r>
            <a:endParaRPr sz="2300">
              <a:solidFill>
                <a:srgbClr val="0000FF"/>
              </a:solidFill>
              <a:latin typeface="Amatic SC"/>
              <a:ea typeface="Amatic SC"/>
              <a:cs typeface="Amatic SC"/>
              <a:sym typeface="Amatic SC"/>
            </a:endParaRPr>
          </a:p>
          <a:p>
            <a:pPr marL="0" lvl="0" indent="0" algn="l" rtl="0">
              <a:spcBef>
                <a:spcPts val="1200"/>
              </a:spcBef>
              <a:spcAft>
                <a:spcPts val="0"/>
              </a:spcAft>
              <a:buNone/>
            </a:pPr>
            <a:r>
              <a:rPr lang="en" sz="2300" b="1">
                <a:solidFill>
                  <a:schemeClr val="dk1"/>
                </a:solidFill>
                <a:latin typeface="Amatic SC"/>
                <a:ea typeface="Amatic SC"/>
                <a:cs typeface="Amatic SC"/>
                <a:sym typeface="Amatic SC"/>
              </a:rPr>
              <a:t>M E A S U R E M E N T  E R R O R:</a:t>
            </a:r>
            <a:r>
              <a:rPr lang="en" sz="2300" b="1">
                <a:solidFill>
                  <a:srgbClr val="0000FF"/>
                </a:solidFill>
                <a:latin typeface="Amatic SC"/>
                <a:ea typeface="Amatic SC"/>
                <a:cs typeface="Amatic SC"/>
                <a:sym typeface="Amatic SC"/>
              </a:rPr>
              <a:t> </a:t>
            </a:r>
            <a:r>
              <a:rPr lang="en" sz="2300">
                <a:solidFill>
                  <a:srgbClr val="0000FF"/>
                </a:solidFill>
                <a:latin typeface="Amatic SC"/>
                <a:ea typeface="Amatic SC"/>
                <a:cs typeface="Amatic SC"/>
                <a:sym typeface="Amatic SC"/>
              </a:rPr>
              <a:t>Positive or negative bias within an observed score</a:t>
            </a:r>
            <a:endParaRPr sz="2300">
              <a:solidFill>
                <a:srgbClr val="0000FF"/>
              </a:solidFill>
              <a:latin typeface="Amatic SC"/>
              <a:ea typeface="Amatic SC"/>
              <a:cs typeface="Amatic SC"/>
              <a:sym typeface="Amatic SC"/>
            </a:endParaRPr>
          </a:p>
          <a:p>
            <a:pPr marL="0" lvl="0" indent="0" algn="l" rtl="0">
              <a:spcBef>
                <a:spcPts val="1200"/>
              </a:spcBef>
              <a:spcAft>
                <a:spcPts val="0"/>
              </a:spcAft>
              <a:buNone/>
            </a:pPr>
            <a:r>
              <a:rPr lang="en" sz="2300">
                <a:solidFill>
                  <a:srgbClr val="0000FF"/>
                </a:solidFill>
                <a:latin typeface="Amatic SC"/>
                <a:ea typeface="Amatic SC"/>
                <a:cs typeface="Amatic SC"/>
                <a:sym typeface="Amatic SC"/>
              </a:rPr>
              <a:t>How reliable a test is depends on what the measurement error is</a:t>
            </a:r>
            <a:endParaRPr sz="2300">
              <a:solidFill>
                <a:srgbClr val="0000FF"/>
              </a:solidFill>
              <a:latin typeface="Amatic SC"/>
              <a:ea typeface="Amatic SC"/>
              <a:cs typeface="Amatic SC"/>
              <a:sym typeface="Amatic SC"/>
            </a:endParaRPr>
          </a:p>
          <a:p>
            <a:pPr marL="0" lvl="0" indent="0" algn="l" rtl="0">
              <a:spcBef>
                <a:spcPts val="1200"/>
              </a:spcBef>
              <a:spcAft>
                <a:spcPts val="1200"/>
              </a:spcAft>
              <a:buNone/>
            </a:pPr>
            <a:r>
              <a:rPr lang="en" sz="2300">
                <a:solidFill>
                  <a:srgbClr val="0000FF"/>
                </a:solidFill>
                <a:latin typeface="Amatic SC"/>
                <a:ea typeface="Amatic SC"/>
                <a:cs typeface="Amatic SC"/>
                <a:sym typeface="Amatic SC"/>
              </a:rPr>
              <a:t>Equation of error impacting score: </a:t>
            </a:r>
            <a:r>
              <a:rPr lang="en" sz="2300">
                <a:solidFill>
                  <a:srgbClr val="0000FF"/>
                </a:solidFill>
                <a:latin typeface="Times New Roman"/>
                <a:ea typeface="Times New Roman"/>
                <a:cs typeface="Times New Roman"/>
                <a:sym typeface="Times New Roman"/>
              </a:rPr>
              <a:t>X=T+e</a:t>
            </a:r>
            <a:endParaRPr sz="2300">
              <a:solidFill>
                <a:srgbClr val="0000FF"/>
              </a:solidFill>
              <a:latin typeface="Amatic SC"/>
              <a:ea typeface="Amatic SC"/>
              <a:cs typeface="Amatic SC"/>
              <a:sym typeface="Amatic SC"/>
            </a:endParaRPr>
          </a:p>
        </p:txBody>
      </p:sp>
      <p:cxnSp>
        <p:nvCxnSpPr>
          <p:cNvPr id="86" name="Google Shape;86;p16"/>
          <p:cNvCxnSpPr/>
          <p:nvPr/>
        </p:nvCxnSpPr>
        <p:spPr>
          <a:xfrm rot="10800000">
            <a:off x="3476675" y="3247850"/>
            <a:ext cx="0" cy="364800"/>
          </a:xfrm>
          <a:prstGeom prst="straightConnector1">
            <a:avLst/>
          </a:prstGeom>
          <a:noFill/>
          <a:ln w="9525" cap="flat" cmpd="sng">
            <a:solidFill>
              <a:schemeClr val="dk2"/>
            </a:solidFill>
            <a:prstDash val="solid"/>
            <a:round/>
            <a:headEnd type="none" w="med" len="med"/>
            <a:tailEnd type="triangle" w="med" len="med"/>
          </a:ln>
        </p:spPr>
      </p:cxnSp>
      <p:cxnSp>
        <p:nvCxnSpPr>
          <p:cNvPr id="87" name="Google Shape;87;p16"/>
          <p:cNvCxnSpPr/>
          <p:nvPr/>
        </p:nvCxnSpPr>
        <p:spPr>
          <a:xfrm rot="10800000">
            <a:off x="3822200" y="3247850"/>
            <a:ext cx="0" cy="364800"/>
          </a:xfrm>
          <a:prstGeom prst="straightConnector1">
            <a:avLst/>
          </a:prstGeom>
          <a:noFill/>
          <a:ln w="9525" cap="flat" cmpd="sng">
            <a:solidFill>
              <a:schemeClr val="dk2"/>
            </a:solidFill>
            <a:prstDash val="solid"/>
            <a:round/>
            <a:headEnd type="none" w="med" len="med"/>
            <a:tailEnd type="triangle" w="med" len="med"/>
          </a:ln>
        </p:spPr>
      </p:cxnSp>
      <p:cxnSp>
        <p:nvCxnSpPr>
          <p:cNvPr id="88" name="Google Shape;88;p16"/>
          <p:cNvCxnSpPr/>
          <p:nvPr/>
        </p:nvCxnSpPr>
        <p:spPr>
          <a:xfrm rot="10800000">
            <a:off x="4151300" y="3247850"/>
            <a:ext cx="0" cy="364800"/>
          </a:xfrm>
          <a:prstGeom prst="straightConnector1">
            <a:avLst/>
          </a:prstGeom>
          <a:noFill/>
          <a:ln w="9525" cap="flat" cmpd="sng">
            <a:solidFill>
              <a:schemeClr val="dk2"/>
            </a:solidFill>
            <a:prstDash val="solid"/>
            <a:round/>
            <a:headEnd type="none" w="med" len="med"/>
            <a:tailEnd type="triangle" w="med" len="med"/>
          </a:ln>
        </p:spPr>
      </p:cxnSp>
      <p:sp>
        <p:nvSpPr>
          <p:cNvPr id="89" name="Google Shape;89;p16"/>
          <p:cNvSpPr txBox="1"/>
          <p:nvPr/>
        </p:nvSpPr>
        <p:spPr>
          <a:xfrm>
            <a:off x="3151175" y="3662675"/>
            <a:ext cx="651000" cy="585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300">
                <a:latin typeface="Amatic SC"/>
                <a:ea typeface="Amatic SC"/>
                <a:cs typeface="Amatic SC"/>
                <a:sym typeface="Amatic SC"/>
              </a:rPr>
              <a:t>Observed score</a:t>
            </a:r>
            <a:endParaRPr sz="1300">
              <a:latin typeface="Amatic SC"/>
              <a:ea typeface="Amatic SC"/>
              <a:cs typeface="Amatic SC"/>
              <a:sym typeface="Amatic SC"/>
            </a:endParaRPr>
          </a:p>
        </p:txBody>
      </p:sp>
      <p:sp>
        <p:nvSpPr>
          <p:cNvPr id="90" name="Google Shape;90;p16"/>
          <p:cNvSpPr txBox="1"/>
          <p:nvPr/>
        </p:nvSpPr>
        <p:spPr>
          <a:xfrm>
            <a:off x="3662700" y="3678125"/>
            <a:ext cx="422100" cy="554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200">
                <a:latin typeface="Amatic SC"/>
                <a:ea typeface="Amatic SC"/>
                <a:cs typeface="Amatic SC"/>
                <a:sym typeface="Amatic SC"/>
              </a:rPr>
              <a:t>True</a:t>
            </a:r>
            <a:endParaRPr sz="1200">
              <a:latin typeface="Amatic SC"/>
              <a:ea typeface="Amatic SC"/>
              <a:cs typeface="Amatic SC"/>
              <a:sym typeface="Amatic SC"/>
            </a:endParaRPr>
          </a:p>
          <a:p>
            <a:pPr marL="0" lvl="0" indent="0" algn="l" rtl="0">
              <a:spcBef>
                <a:spcPts val="0"/>
              </a:spcBef>
              <a:spcAft>
                <a:spcPts val="0"/>
              </a:spcAft>
              <a:buNone/>
            </a:pPr>
            <a:r>
              <a:rPr lang="en" sz="1200">
                <a:latin typeface="Amatic SC"/>
                <a:ea typeface="Amatic SC"/>
                <a:cs typeface="Amatic SC"/>
                <a:sym typeface="Amatic SC"/>
              </a:rPr>
              <a:t>Score</a:t>
            </a:r>
            <a:endParaRPr sz="1200">
              <a:latin typeface="Amatic SC"/>
              <a:ea typeface="Amatic SC"/>
              <a:cs typeface="Amatic SC"/>
              <a:sym typeface="Amatic SC"/>
            </a:endParaRPr>
          </a:p>
        </p:txBody>
      </p:sp>
      <p:sp>
        <p:nvSpPr>
          <p:cNvPr id="91" name="Google Shape;91;p16"/>
          <p:cNvSpPr txBox="1"/>
          <p:nvPr/>
        </p:nvSpPr>
        <p:spPr>
          <a:xfrm>
            <a:off x="3998900" y="3678125"/>
            <a:ext cx="422100" cy="554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200">
                <a:latin typeface="Amatic SC"/>
                <a:ea typeface="Amatic SC"/>
                <a:cs typeface="Amatic SC"/>
                <a:sym typeface="Amatic SC"/>
              </a:rPr>
              <a:t>Error score</a:t>
            </a:r>
            <a:endParaRPr sz="1200">
              <a:latin typeface="Amatic SC"/>
              <a:ea typeface="Amatic SC"/>
              <a:cs typeface="Amatic SC"/>
              <a:sym typeface="Amatic SC"/>
            </a:endParaRPr>
          </a:p>
        </p:txBody>
      </p:sp>
      <p:sp>
        <p:nvSpPr>
          <p:cNvPr id="92" name="Google Shape;92;p16"/>
          <p:cNvSpPr/>
          <p:nvPr/>
        </p:nvSpPr>
        <p:spPr>
          <a:xfrm>
            <a:off x="5894650" y="2346500"/>
            <a:ext cx="2539500" cy="2167500"/>
          </a:xfrm>
          <a:prstGeom prst="ellipse">
            <a:avLst/>
          </a:prstGeom>
          <a:solidFill>
            <a:schemeClr val="dk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3" name="Google Shape;93;p16"/>
          <p:cNvSpPr txBox="1"/>
          <p:nvPr/>
        </p:nvSpPr>
        <p:spPr>
          <a:xfrm>
            <a:off x="6327400" y="2507375"/>
            <a:ext cx="1674000" cy="431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600" b="1">
                <a:solidFill>
                  <a:schemeClr val="lt1"/>
                </a:solidFill>
                <a:latin typeface="Amatic SC"/>
                <a:ea typeface="Amatic SC"/>
                <a:cs typeface="Amatic SC"/>
                <a:sym typeface="Amatic SC"/>
              </a:rPr>
              <a:t>Types of reliability</a:t>
            </a:r>
            <a:endParaRPr sz="1600" b="1">
              <a:solidFill>
                <a:schemeClr val="lt1"/>
              </a:solidFill>
              <a:latin typeface="Amatic SC"/>
              <a:ea typeface="Amatic SC"/>
              <a:cs typeface="Amatic SC"/>
              <a:sym typeface="Amatic SC"/>
            </a:endParaRPr>
          </a:p>
        </p:txBody>
      </p:sp>
      <p:sp>
        <p:nvSpPr>
          <p:cNvPr id="94" name="Google Shape;94;p16"/>
          <p:cNvSpPr txBox="1"/>
          <p:nvPr/>
        </p:nvSpPr>
        <p:spPr>
          <a:xfrm>
            <a:off x="6077100" y="2861475"/>
            <a:ext cx="2074500" cy="1477500"/>
          </a:xfrm>
          <a:prstGeom prst="rect">
            <a:avLst/>
          </a:prstGeom>
          <a:noFill/>
          <a:ln>
            <a:noFill/>
          </a:ln>
        </p:spPr>
        <p:txBody>
          <a:bodyPr spcFirstLastPara="1" wrap="square" lIns="91425" tIns="91425" rIns="91425" bIns="91425" anchor="t" anchorCtr="0">
            <a:spAutoFit/>
          </a:bodyPr>
          <a:lstStyle/>
          <a:p>
            <a:pPr marL="457200" lvl="0" indent="-317500" algn="l" rtl="0">
              <a:spcBef>
                <a:spcPts val="0"/>
              </a:spcBef>
              <a:spcAft>
                <a:spcPts val="0"/>
              </a:spcAft>
              <a:buClr>
                <a:schemeClr val="lt1"/>
              </a:buClr>
              <a:buSzPts val="1400"/>
              <a:buFont typeface="Amatic SC"/>
              <a:buChar char="❖"/>
            </a:pPr>
            <a:r>
              <a:rPr lang="en" b="1">
                <a:solidFill>
                  <a:schemeClr val="lt1"/>
                </a:solidFill>
                <a:latin typeface="Amatic SC"/>
                <a:ea typeface="Amatic SC"/>
                <a:cs typeface="Amatic SC"/>
                <a:sym typeface="Amatic SC"/>
              </a:rPr>
              <a:t>Test-retest reliability</a:t>
            </a:r>
            <a:endParaRPr b="1">
              <a:solidFill>
                <a:schemeClr val="lt1"/>
              </a:solidFill>
              <a:latin typeface="Amatic SC"/>
              <a:ea typeface="Amatic SC"/>
              <a:cs typeface="Amatic SC"/>
              <a:sym typeface="Amatic SC"/>
            </a:endParaRPr>
          </a:p>
          <a:p>
            <a:pPr marL="457200" lvl="0" indent="-317500" algn="l" rtl="0">
              <a:spcBef>
                <a:spcPts val="0"/>
              </a:spcBef>
              <a:spcAft>
                <a:spcPts val="0"/>
              </a:spcAft>
              <a:buClr>
                <a:schemeClr val="lt1"/>
              </a:buClr>
              <a:buSzPts val="1400"/>
              <a:buFont typeface="Amatic SC"/>
              <a:buChar char="❖"/>
            </a:pPr>
            <a:r>
              <a:rPr lang="en" b="1">
                <a:solidFill>
                  <a:schemeClr val="lt1"/>
                </a:solidFill>
                <a:latin typeface="Amatic SC"/>
                <a:ea typeface="Amatic SC"/>
                <a:cs typeface="Amatic SC"/>
                <a:sym typeface="Amatic SC"/>
              </a:rPr>
              <a:t>Alternate-form Reliability</a:t>
            </a:r>
            <a:endParaRPr b="1">
              <a:solidFill>
                <a:schemeClr val="lt1"/>
              </a:solidFill>
              <a:latin typeface="Amatic SC"/>
              <a:ea typeface="Amatic SC"/>
              <a:cs typeface="Amatic SC"/>
              <a:sym typeface="Amatic SC"/>
            </a:endParaRPr>
          </a:p>
          <a:p>
            <a:pPr marL="457200" lvl="0" indent="-317500" algn="l" rtl="0">
              <a:spcBef>
                <a:spcPts val="0"/>
              </a:spcBef>
              <a:spcAft>
                <a:spcPts val="0"/>
              </a:spcAft>
              <a:buClr>
                <a:schemeClr val="lt1"/>
              </a:buClr>
              <a:buSzPts val="1400"/>
              <a:buFont typeface="Amatic SC"/>
              <a:buChar char="❖"/>
            </a:pPr>
            <a:r>
              <a:rPr lang="en" b="1">
                <a:solidFill>
                  <a:schemeClr val="lt1"/>
                </a:solidFill>
                <a:latin typeface="Amatic SC"/>
                <a:ea typeface="Amatic SC"/>
                <a:cs typeface="Amatic SC"/>
                <a:sym typeface="Amatic SC"/>
              </a:rPr>
              <a:t>Split-half reliability</a:t>
            </a:r>
            <a:endParaRPr b="1">
              <a:solidFill>
                <a:schemeClr val="lt1"/>
              </a:solidFill>
              <a:latin typeface="Amatic SC"/>
              <a:ea typeface="Amatic SC"/>
              <a:cs typeface="Amatic SC"/>
              <a:sym typeface="Amatic SC"/>
            </a:endParaRPr>
          </a:p>
          <a:p>
            <a:pPr marL="457200" lvl="0" indent="-317500" algn="l" rtl="0">
              <a:spcBef>
                <a:spcPts val="0"/>
              </a:spcBef>
              <a:spcAft>
                <a:spcPts val="0"/>
              </a:spcAft>
              <a:buClr>
                <a:schemeClr val="lt1"/>
              </a:buClr>
              <a:buSzPts val="1400"/>
              <a:buFont typeface="Amatic SC"/>
              <a:buChar char="❖"/>
            </a:pPr>
            <a:r>
              <a:rPr lang="en" b="1">
                <a:solidFill>
                  <a:schemeClr val="lt1"/>
                </a:solidFill>
                <a:latin typeface="Amatic SC"/>
                <a:ea typeface="Amatic SC"/>
                <a:cs typeface="Amatic SC"/>
                <a:sym typeface="Amatic SC"/>
              </a:rPr>
              <a:t>Interrater reliability</a:t>
            </a:r>
            <a:endParaRPr b="1">
              <a:solidFill>
                <a:schemeClr val="lt1"/>
              </a:solidFill>
              <a:latin typeface="Amatic SC"/>
              <a:ea typeface="Amatic SC"/>
              <a:cs typeface="Amatic SC"/>
              <a:sym typeface="Amatic SC"/>
            </a:endParaRPr>
          </a:p>
          <a:p>
            <a:pPr marL="0" lvl="0" indent="0" algn="l" rtl="0">
              <a:spcBef>
                <a:spcPts val="0"/>
              </a:spcBef>
              <a:spcAft>
                <a:spcPts val="0"/>
              </a:spcAft>
              <a:buNone/>
            </a:pPr>
            <a:r>
              <a:rPr lang="en" b="1">
                <a:solidFill>
                  <a:schemeClr val="lt1"/>
                </a:solidFill>
                <a:latin typeface="Amatic SC"/>
                <a:ea typeface="Amatic SC"/>
                <a:cs typeface="Amatic SC"/>
                <a:sym typeface="Amatic SC"/>
              </a:rPr>
              <a:t>                </a:t>
            </a:r>
            <a:endParaRPr b="1">
              <a:solidFill>
                <a:schemeClr val="lt1"/>
              </a:solidFill>
              <a:latin typeface="Amatic SC"/>
              <a:ea typeface="Amatic SC"/>
              <a:cs typeface="Amatic SC"/>
              <a:sym typeface="Amatic SC"/>
            </a:endParaRPr>
          </a:p>
          <a:p>
            <a:pPr marL="0" lvl="0" indent="0" algn="l" rtl="0">
              <a:spcBef>
                <a:spcPts val="0"/>
              </a:spcBef>
              <a:spcAft>
                <a:spcPts val="0"/>
              </a:spcAft>
              <a:buNone/>
            </a:pPr>
            <a:r>
              <a:rPr lang="en" b="1">
                <a:solidFill>
                  <a:schemeClr val="lt1"/>
                </a:solidFill>
                <a:latin typeface="Amatic SC"/>
                <a:ea typeface="Amatic SC"/>
                <a:cs typeface="Amatic SC"/>
                <a:sym typeface="Amatic SC"/>
              </a:rPr>
              <a:t>                                    Pages 92-95</a:t>
            </a:r>
            <a:endParaRPr b="1">
              <a:solidFill>
                <a:schemeClr val="lt1"/>
              </a:solidFill>
              <a:latin typeface="Amatic SC"/>
              <a:ea typeface="Amatic SC"/>
              <a:cs typeface="Amatic SC"/>
              <a:sym typeface="Amatic SC"/>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8"/>
        <p:cNvGrpSpPr/>
        <p:nvPr/>
      </p:nvGrpSpPr>
      <p:grpSpPr>
        <a:xfrm>
          <a:off x="0" y="0"/>
          <a:ext cx="0" cy="0"/>
          <a:chOff x="0" y="0"/>
          <a:chExt cx="0" cy="0"/>
        </a:xfrm>
      </p:grpSpPr>
      <p:sp>
        <p:nvSpPr>
          <p:cNvPr id="99" name="Google Shape;99;p17"/>
          <p:cNvSpPr txBox="1">
            <a:spLocks noGrp="1"/>
          </p:cNvSpPr>
          <p:nvPr>
            <p:ph type="title"/>
          </p:nvPr>
        </p:nvSpPr>
        <p:spPr>
          <a:xfrm>
            <a:off x="311700" y="316250"/>
            <a:ext cx="8520600" cy="5727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Clr>
                <a:schemeClr val="dk1"/>
              </a:buClr>
              <a:buSzPct val="27363"/>
              <a:buFont typeface="Arial"/>
              <a:buNone/>
            </a:pPr>
            <a:r>
              <a:rPr lang="en" sz="4020" b="1">
                <a:latin typeface="Amatic SC"/>
                <a:ea typeface="Amatic SC"/>
                <a:cs typeface="Amatic SC"/>
                <a:sym typeface="Amatic SC"/>
              </a:rPr>
              <a:t>Measurement Concepts</a:t>
            </a:r>
            <a:endParaRPr/>
          </a:p>
        </p:txBody>
      </p:sp>
      <p:sp>
        <p:nvSpPr>
          <p:cNvPr id="100" name="Google Shape;100;p1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fontScale="92500" lnSpcReduction="20000"/>
          </a:bodyPr>
          <a:lstStyle/>
          <a:p>
            <a:pPr marL="0" lvl="0" indent="0" algn="l" rtl="0">
              <a:spcBef>
                <a:spcPts val="0"/>
              </a:spcBef>
              <a:spcAft>
                <a:spcPts val="0"/>
              </a:spcAft>
              <a:buNone/>
            </a:pPr>
            <a:r>
              <a:rPr lang="en" sz="2600" b="1" u="sng">
                <a:solidFill>
                  <a:srgbClr val="0000FF"/>
                </a:solidFill>
                <a:latin typeface="Amatic SC"/>
                <a:ea typeface="Amatic SC"/>
                <a:cs typeface="Amatic SC"/>
                <a:sym typeface="Amatic SC"/>
              </a:rPr>
              <a:t>V A L I D I T Y:</a:t>
            </a:r>
            <a:r>
              <a:rPr lang="en" sz="2600" u="sng">
                <a:solidFill>
                  <a:srgbClr val="0000FF"/>
                </a:solidFill>
                <a:latin typeface="Amatic SC"/>
                <a:ea typeface="Amatic SC"/>
                <a:cs typeface="Amatic SC"/>
                <a:sym typeface="Amatic SC"/>
              </a:rPr>
              <a:t> How meaningful or appropriate test findings are </a:t>
            </a:r>
            <a:endParaRPr sz="2600" u="sng">
              <a:solidFill>
                <a:srgbClr val="0000FF"/>
              </a:solidFill>
              <a:latin typeface="Amatic SC"/>
              <a:ea typeface="Amatic SC"/>
              <a:cs typeface="Amatic SC"/>
              <a:sym typeface="Amatic SC"/>
            </a:endParaRPr>
          </a:p>
          <a:p>
            <a:pPr marL="0" lvl="0" indent="0" algn="l" rtl="0">
              <a:spcBef>
                <a:spcPts val="1200"/>
              </a:spcBef>
              <a:spcAft>
                <a:spcPts val="0"/>
              </a:spcAft>
              <a:buNone/>
            </a:pPr>
            <a:r>
              <a:rPr lang="en" sz="2600" b="1">
                <a:solidFill>
                  <a:srgbClr val="0000FF"/>
                </a:solidFill>
                <a:latin typeface="Amatic SC"/>
                <a:ea typeface="Amatic SC"/>
                <a:cs typeface="Amatic SC"/>
                <a:sym typeface="Amatic SC"/>
              </a:rPr>
              <a:t>Vs.</a:t>
            </a:r>
            <a:endParaRPr sz="2600" b="1">
              <a:solidFill>
                <a:srgbClr val="0000FF"/>
              </a:solidFill>
              <a:latin typeface="Amatic SC"/>
              <a:ea typeface="Amatic SC"/>
              <a:cs typeface="Amatic SC"/>
              <a:sym typeface="Amatic SC"/>
            </a:endParaRPr>
          </a:p>
          <a:p>
            <a:pPr marL="0" lvl="0" indent="0" algn="l" rtl="0">
              <a:spcBef>
                <a:spcPts val="1200"/>
              </a:spcBef>
              <a:spcAft>
                <a:spcPts val="0"/>
              </a:spcAft>
              <a:buNone/>
            </a:pPr>
            <a:r>
              <a:rPr lang="en" sz="2600" b="1" u="sng">
                <a:solidFill>
                  <a:srgbClr val="0000FF"/>
                </a:solidFill>
                <a:latin typeface="Amatic SC"/>
                <a:ea typeface="Amatic SC"/>
                <a:cs typeface="Amatic SC"/>
                <a:sym typeface="Amatic SC"/>
              </a:rPr>
              <a:t>I N V A L I D I T Y: </a:t>
            </a:r>
            <a:r>
              <a:rPr lang="en" sz="2600" u="sng">
                <a:solidFill>
                  <a:srgbClr val="0000FF"/>
                </a:solidFill>
                <a:latin typeface="Amatic SC"/>
                <a:ea typeface="Amatic SC"/>
                <a:cs typeface="Amatic SC"/>
                <a:sym typeface="Amatic SC"/>
              </a:rPr>
              <a:t>Threats to validity </a:t>
            </a:r>
            <a:endParaRPr sz="2600" u="sng">
              <a:solidFill>
                <a:srgbClr val="0000FF"/>
              </a:solidFill>
              <a:latin typeface="Amatic SC"/>
              <a:ea typeface="Amatic SC"/>
              <a:cs typeface="Amatic SC"/>
              <a:sym typeface="Amatic SC"/>
            </a:endParaRPr>
          </a:p>
          <a:p>
            <a:pPr marL="0" lvl="0" indent="0" algn="l" rtl="0">
              <a:spcBef>
                <a:spcPts val="1200"/>
              </a:spcBef>
              <a:spcAft>
                <a:spcPts val="0"/>
              </a:spcAft>
              <a:buNone/>
            </a:pPr>
            <a:r>
              <a:rPr lang="en" sz="2000">
                <a:solidFill>
                  <a:srgbClr val="0000FF"/>
                </a:solidFill>
                <a:latin typeface="Amatic SC"/>
                <a:ea typeface="Amatic SC"/>
                <a:cs typeface="Amatic SC"/>
                <a:sym typeface="Amatic SC"/>
              </a:rPr>
              <a:t>There are a lot of different types of validity. Far too many to go into depth on each one. Listed below are the types of validity. </a:t>
            </a:r>
            <a:endParaRPr sz="2000">
              <a:solidFill>
                <a:srgbClr val="0000FF"/>
              </a:solidFill>
              <a:latin typeface="Amatic SC"/>
              <a:ea typeface="Amatic SC"/>
              <a:cs typeface="Amatic SC"/>
              <a:sym typeface="Amatic SC"/>
            </a:endParaRPr>
          </a:p>
          <a:p>
            <a:pPr marL="0" lvl="0" indent="0" algn="l" rtl="0">
              <a:spcBef>
                <a:spcPts val="1200"/>
              </a:spcBef>
              <a:spcAft>
                <a:spcPts val="0"/>
              </a:spcAft>
              <a:buNone/>
            </a:pPr>
            <a:r>
              <a:rPr lang="en" sz="2000">
                <a:solidFill>
                  <a:srgbClr val="0000FF"/>
                </a:solidFill>
                <a:highlight>
                  <a:schemeClr val="lt2"/>
                </a:highlight>
                <a:latin typeface="Amatic SC"/>
                <a:ea typeface="Amatic SC"/>
                <a:cs typeface="Amatic SC"/>
                <a:sym typeface="Amatic SC"/>
              </a:rPr>
              <a:t>Face validity, content validity, criterion-related validity, concurrent validity, predictive validity, incremental validity, construct validity, convergent validity, discriminant validity, and treatment validity</a:t>
            </a:r>
            <a:endParaRPr sz="2000">
              <a:solidFill>
                <a:srgbClr val="0000FF"/>
              </a:solidFill>
              <a:highlight>
                <a:schemeClr val="lt2"/>
              </a:highlight>
              <a:latin typeface="Amatic SC"/>
              <a:ea typeface="Amatic SC"/>
              <a:cs typeface="Amatic SC"/>
              <a:sym typeface="Amatic SC"/>
            </a:endParaRPr>
          </a:p>
          <a:p>
            <a:pPr marL="0" lvl="0" indent="0" algn="l" rtl="0">
              <a:spcBef>
                <a:spcPts val="1200"/>
              </a:spcBef>
              <a:spcAft>
                <a:spcPts val="1200"/>
              </a:spcAft>
              <a:buNone/>
            </a:pPr>
            <a:r>
              <a:rPr lang="en" sz="2000" b="1">
                <a:solidFill>
                  <a:srgbClr val="0000FF"/>
                </a:solidFill>
                <a:latin typeface="Amatic SC"/>
                <a:ea typeface="Amatic SC"/>
                <a:cs typeface="Amatic SC"/>
                <a:sym typeface="Amatic SC"/>
              </a:rPr>
              <a:t>Once again, read all about on types of validity on pages 97-101</a:t>
            </a:r>
            <a:endParaRPr sz="2000" b="1">
              <a:solidFill>
                <a:srgbClr val="0000FF"/>
              </a:solidFill>
              <a:latin typeface="Amatic SC"/>
              <a:ea typeface="Amatic SC"/>
              <a:cs typeface="Amatic SC"/>
              <a:sym typeface="Amatic SC"/>
            </a:endParaRPr>
          </a:p>
        </p:txBody>
      </p:sp>
      <p:pic>
        <p:nvPicPr>
          <p:cNvPr id="101" name="Google Shape;101;p17"/>
          <p:cNvPicPr preferRelativeResize="0"/>
          <p:nvPr/>
        </p:nvPicPr>
        <p:blipFill>
          <a:blip r:embed="rId3">
            <a:alphaModFix/>
          </a:blip>
          <a:stretch>
            <a:fillRect/>
          </a:stretch>
        </p:blipFill>
        <p:spPr>
          <a:xfrm>
            <a:off x="7171600" y="203900"/>
            <a:ext cx="1348451" cy="1348451"/>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p18"/>
          <p:cNvSpPr txBox="1">
            <a:spLocks noGrp="1"/>
          </p:cNvSpPr>
          <p:nvPr>
            <p:ph type="title"/>
          </p:nvPr>
        </p:nvSpPr>
        <p:spPr>
          <a:xfrm>
            <a:off x="276425" y="158275"/>
            <a:ext cx="8520600" cy="5727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None/>
            </a:pPr>
            <a:r>
              <a:rPr lang="en" b="1">
                <a:latin typeface="Amatic SC"/>
                <a:ea typeface="Amatic SC"/>
                <a:cs typeface="Amatic SC"/>
                <a:sym typeface="Amatic SC"/>
              </a:rPr>
              <a:t>Understanding and Transforming Raw Scores</a:t>
            </a:r>
            <a:r>
              <a:rPr lang="en">
                <a:latin typeface="Amatic SC"/>
                <a:ea typeface="Amatic SC"/>
                <a:cs typeface="Amatic SC"/>
                <a:sym typeface="Amatic SC"/>
              </a:rPr>
              <a:t> </a:t>
            </a:r>
            <a:endParaRPr>
              <a:latin typeface="Amatic SC"/>
              <a:ea typeface="Amatic SC"/>
              <a:cs typeface="Amatic SC"/>
              <a:sym typeface="Amatic SC"/>
            </a:endParaRPr>
          </a:p>
        </p:txBody>
      </p:sp>
      <p:sp>
        <p:nvSpPr>
          <p:cNvPr id="107" name="Google Shape;107;p18"/>
          <p:cNvSpPr txBox="1">
            <a:spLocks noGrp="1"/>
          </p:cNvSpPr>
          <p:nvPr>
            <p:ph type="body" idx="1"/>
          </p:nvPr>
        </p:nvSpPr>
        <p:spPr>
          <a:xfrm>
            <a:off x="762000" y="973674"/>
            <a:ext cx="2379600" cy="1591500"/>
          </a:xfrm>
          <a:prstGeom prst="rect">
            <a:avLst/>
          </a:prstGeom>
          <a:solidFill>
            <a:schemeClr val="lt2"/>
          </a:solidFill>
        </p:spPr>
        <p:txBody>
          <a:bodyPr spcFirstLastPara="1" wrap="square" lIns="91425" tIns="91425" rIns="91425" bIns="91425" anchor="t" anchorCtr="0">
            <a:normAutofit/>
          </a:bodyPr>
          <a:lstStyle/>
          <a:p>
            <a:pPr marL="0" lvl="0" indent="0" algn="ctr" rtl="0">
              <a:spcBef>
                <a:spcPts val="0"/>
              </a:spcBef>
              <a:spcAft>
                <a:spcPts val="0"/>
              </a:spcAft>
              <a:buNone/>
            </a:pPr>
            <a:r>
              <a:rPr lang="en" sz="2200" b="1">
                <a:solidFill>
                  <a:schemeClr val="dk1"/>
                </a:solidFill>
                <a:latin typeface="Amatic SC"/>
                <a:ea typeface="Amatic SC"/>
                <a:cs typeface="Amatic SC"/>
                <a:sym typeface="Amatic SC"/>
              </a:rPr>
              <a:t>Raw Scores</a:t>
            </a:r>
            <a:endParaRPr sz="2200" b="1">
              <a:solidFill>
                <a:schemeClr val="dk1"/>
              </a:solidFill>
              <a:latin typeface="Amatic SC"/>
              <a:ea typeface="Amatic SC"/>
              <a:cs typeface="Amatic SC"/>
              <a:sym typeface="Amatic SC"/>
            </a:endParaRPr>
          </a:p>
          <a:p>
            <a:pPr marL="0" lvl="0" indent="0" algn="ctr" rtl="0">
              <a:spcBef>
                <a:spcPts val="1200"/>
              </a:spcBef>
              <a:spcAft>
                <a:spcPts val="1200"/>
              </a:spcAft>
              <a:buNone/>
            </a:pPr>
            <a:r>
              <a:rPr lang="en" sz="2200" b="1">
                <a:solidFill>
                  <a:schemeClr val="dk1"/>
                </a:solidFill>
                <a:latin typeface="Amatic SC"/>
                <a:ea typeface="Amatic SC"/>
                <a:cs typeface="Amatic SC"/>
                <a:sym typeface="Amatic SC"/>
              </a:rPr>
              <a:t>Simple number scores, such as 70 on a test</a:t>
            </a:r>
            <a:endParaRPr sz="2200" b="1">
              <a:solidFill>
                <a:schemeClr val="dk1"/>
              </a:solidFill>
              <a:latin typeface="Amatic SC"/>
              <a:ea typeface="Amatic SC"/>
              <a:cs typeface="Amatic SC"/>
              <a:sym typeface="Amatic SC"/>
            </a:endParaRPr>
          </a:p>
        </p:txBody>
      </p:sp>
      <p:sp>
        <p:nvSpPr>
          <p:cNvPr id="108" name="Google Shape;108;p18"/>
          <p:cNvSpPr txBox="1"/>
          <p:nvPr/>
        </p:nvSpPr>
        <p:spPr>
          <a:xfrm>
            <a:off x="5514300" y="1017725"/>
            <a:ext cx="2084400" cy="1591500"/>
          </a:xfrm>
          <a:prstGeom prst="rect">
            <a:avLst/>
          </a:prstGeom>
          <a:solidFill>
            <a:schemeClr val="dk1"/>
          </a:solid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800" b="1">
                <a:solidFill>
                  <a:schemeClr val="lt1"/>
                </a:solidFill>
                <a:latin typeface="Amatic SC"/>
                <a:ea typeface="Amatic SC"/>
                <a:cs typeface="Amatic SC"/>
                <a:sym typeface="Amatic SC"/>
              </a:rPr>
              <a:t>Derived Score </a:t>
            </a:r>
            <a:endParaRPr sz="1800" b="1">
              <a:solidFill>
                <a:schemeClr val="lt1"/>
              </a:solidFill>
              <a:latin typeface="Amatic SC"/>
              <a:ea typeface="Amatic SC"/>
              <a:cs typeface="Amatic SC"/>
              <a:sym typeface="Amatic SC"/>
            </a:endParaRPr>
          </a:p>
          <a:p>
            <a:pPr marL="0" lvl="0" indent="0" algn="ctr" rtl="0">
              <a:spcBef>
                <a:spcPts val="0"/>
              </a:spcBef>
              <a:spcAft>
                <a:spcPts val="0"/>
              </a:spcAft>
              <a:buNone/>
            </a:pPr>
            <a:r>
              <a:rPr lang="en" sz="1800" b="1">
                <a:solidFill>
                  <a:schemeClr val="lt1"/>
                </a:solidFill>
                <a:latin typeface="Amatic SC"/>
                <a:ea typeface="Amatic SC"/>
                <a:cs typeface="Amatic SC"/>
                <a:sym typeface="Amatic SC"/>
              </a:rPr>
              <a:t>Obtained by taking the raw score and applying a mathematical trans</a:t>
            </a:r>
            <a:endParaRPr sz="1800" b="1">
              <a:solidFill>
                <a:schemeClr val="lt1"/>
              </a:solidFill>
              <a:latin typeface="Amatic SC"/>
              <a:ea typeface="Amatic SC"/>
              <a:cs typeface="Amatic SC"/>
              <a:sym typeface="Amatic SC"/>
            </a:endParaRPr>
          </a:p>
        </p:txBody>
      </p:sp>
      <p:sp>
        <p:nvSpPr>
          <p:cNvPr id="109" name="Google Shape;109;p18"/>
          <p:cNvSpPr txBox="1"/>
          <p:nvPr/>
        </p:nvSpPr>
        <p:spPr>
          <a:xfrm>
            <a:off x="3711438" y="1113775"/>
            <a:ext cx="1179600" cy="10374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b="1">
                <a:solidFill>
                  <a:schemeClr val="dk1"/>
                </a:solidFill>
                <a:latin typeface="Amatic SC"/>
                <a:ea typeface="Amatic SC"/>
                <a:cs typeface="Amatic SC"/>
                <a:sym typeface="Amatic SC"/>
              </a:rPr>
              <a:t>The raw score is then turned into a derived score</a:t>
            </a:r>
            <a:endParaRPr sz="1200"/>
          </a:p>
        </p:txBody>
      </p:sp>
      <p:sp>
        <p:nvSpPr>
          <p:cNvPr id="110" name="Google Shape;110;p18"/>
          <p:cNvSpPr/>
          <p:nvPr/>
        </p:nvSpPr>
        <p:spPr>
          <a:xfrm rot="5400000">
            <a:off x="1634250" y="2672700"/>
            <a:ext cx="635100" cy="529200"/>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18"/>
          <p:cNvSpPr txBox="1"/>
          <p:nvPr/>
        </p:nvSpPr>
        <p:spPr>
          <a:xfrm>
            <a:off x="688350" y="3337650"/>
            <a:ext cx="2526900" cy="1545300"/>
          </a:xfrm>
          <a:prstGeom prst="rect">
            <a:avLst/>
          </a:prstGeom>
          <a:solidFill>
            <a:schemeClr val="dk1"/>
          </a:solidFill>
          <a:ln>
            <a:noFill/>
          </a:ln>
        </p:spPr>
        <p:txBody>
          <a:bodyPr spcFirstLastPara="1" wrap="square" lIns="91425" tIns="91425" rIns="91425" bIns="91425" anchor="t" anchorCtr="0">
            <a:normAutofit/>
          </a:bodyPr>
          <a:lstStyle/>
          <a:p>
            <a:pPr marL="0" lvl="0" indent="0" algn="ctr" rtl="0">
              <a:spcBef>
                <a:spcPts val="0"/>
              </a:spcBef>
              <a:spcAft>
                <a:spcPts val="0"/>
              </a:spcAft>
              <a:buNone/>
            </a:pPr>
            <a:r>
              <a:rPr lang="en" sz="1700" b="1">
                <a:solidFill>
                  <a:schemeClr val="lt1"/>
                </a:solidFill>
                <a:latin typeface="Amatic SC"/>
                <a:ea typeface="Amatic SC"/>
                <a:cs typeface="Amatic SC"/>
                <a:sym typeface="Amatic SC"/>
              </a:rPr>
              <a:t>With Derived Score there are 3 comparisons: </a:t>
            </a:r>
            <a:endParaRPr sz="1700" b="1">
              <a:solidFill>
                <a:schemeClr val="lt1"/>
              </a:solidFill>
              <a:latin typeface="Amatic SC"/>
              <a:ea typeface="Amatic SC"/>
              <a:cs typeface="Amatic SC"/>
              <a:sym typeface="Amatic SC"/>
            </a:endParaRPr>
          </a:p>
          <a:p>
            <a:pPr marL="457200" lvl="0" indent="-336550" algn="l" rtl="0">
              <a:spcBef>
                <a:spcPts val="0"/>
              </a:spcBef>
              <a:spcAft>
                <a:spcPts val="0"/>
              </a:spcAft>
              <a:buClr>
                <a:schemeClr val="lt1"/>
              </a:buClr>
              <a:buSzPts val="1700"/>
              <a:buFont typeface="Amatic SC"/>
              <a:buChar char="●"/>
            </a:pPr>
            <a:r>
              <a:rPr lang="en" sz="1700" b="1">
                <a:solidFill>
                  <a:schemeClr val="lt1"/>
                </a:solidFill>
                <a:latin typeface="Amatic SC"/>
                <a:ea typeface="Amatic SC"/>
                <a:cs typeface="Amatic SC"/>
                <a:sym typeface="Amatic SC"/>
              </a:rPr>
              <a:t>Norm - Referenced </a:t>
            </a:r>
            <a:endParaRPr sz="1700" b="1">
              <a:solidFill>
                <a:schemeClr val="lt1"/>
              </a:solidFill>
              <a:latin typeface="Amatic SC"/>
              <a:ea typeface="Amatic SC"/>
              <a:cs typeface="Amatic SC"/>
              <a:sym typeface="Amatic SC"/>
            </a:endParaRPr>
          </a:p>
          <a:p>
            <a:pPr marL="457200" lvl="0" indent="-336550" algn="l" rtl="0">
              <a:spcBef>
                <a:spcPts val="0"/>
              </a:spcBef>
              <a:spcAft>
                <a:spcPts val="0"/>
              </a:spcAft>
              <a:buClr>
                <a:schemeClr val="lt1"/>
              </a:buClr>
              <a:buSzPts val="1700"/>
              <a:buFont typeface="Amatic SC"/>
              <a:buChar char="●"/>
            </a:pPr>
            <a:r>
              <a:rPr lang="en" sz="1700" b="1">
                <a:solidFill>
                  <a:schemeClr val="lt1"/>
                </a:solidFill>
                <a:latin typeface="Amatic SC"/>
                <a:ea typeface="Amatic SC"/>
                <a:cs typeface="Amatic SC"/>
                <a:sym typeface="Amatic SC"/>
              </a:rPr>
              <a:t>Criterion - Referenced</a:t>
            </a:r>
            <a:endParaRPr sz="1700" b="1">
              <a:solidFill>
                <a:schemeClr val="lt1"/>
              </a:solidFill>
              <a:latin typeface="Amatic SC"/>
              <a:ea typeface="Amatic SC"/>
              <a:cs typeface="Amatic SC"/>
              <a:sym typeface="Amatic SC"/>
            </a:endParaRPr>
          </a:p>
          <a:p>
            <a:pPr marL="457200" lvl="0" indent="-336550" algn="l" rtl="0">
              <a:spcBef>
                <a:spcPts val="0"/>
              </a:spcBef>
              <a:spcAft>
                <a:spcPts val="0"/>
              </a:spcAft>
              <a:buClr>
                <a:schemeClr val="lt1"/>
              </a:buClr>
              <a:buSzPts val="1700"/>
              <a:buFont typeface="Amatic SC"/>
              <a:buChar char="●"/>
            </a:pPr>
            <a:r>
              <a:rPr lang="en" sz="1700" b="1">
                <a:solidFill>
                  <a:schemeClr val="lt1"/>
                </a:solidFill>
                <a:latin typeface="Amatic SC"/>
                <a:ea typeface="Amatic SC"/>
                <a:cs typeface="Amatic SC"/>
                <a:sym typeface="Amatic SC"/>
              </a:rPr>
              <a:t>Self- Referenced </a:t>
            </a:r>
            <a:endParaRPr sz="1700" b="1">
              <a:solidFill>
                <a:schemeClr val="lt1"/>
              </a:solidFill>
              <a:latin typeface="Amatic SC"/>
              <a:ea typeface="Amatic SC"/>
              <a:cs typeface="Amatic SC"/>
              <a:sym typeface="Amatic SC"/>
            </a:endParaRPr>
          </a:p>
        </p:txBody>
      </p:sp>
      <p:sp>
        <p:nvSpPr>
          <p:cNvPr id="112" name="Google Shape;112;p18"/>
          <p:cNvSpPr txBox="1"/>
          <p:nvPr/>
        </p:nvSpPr>
        <p:spPr>
          <a:xfrm>
            <a:off x="3887800" y="3368300"/>
            <a:ext cx="33393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p>
        </p:txBody>
      </p:sp>
      <p:sp>
        <p:nvSpPr>
          <p:cNvPr id="113" name="Google Shape;113;p18"/>
          <p:cNvSpPr txBox="1"/>
          <p:nvPr/>
        </p:nvSpPr>
        <p:spPr>
          <a:xfrm>
            <a:off x="3696000" y="3422325"/>
            <a:ext cx="1263900" cy="5541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200" b="1">
                <a:latin typeface="Amatic SC"/>
                <a:ea typeface="Amatic SC"/>
                <a:cs typeface="Amatic SC"/>
                <a:sym typeface="Amatic SC"/>
              </a:rPr>
              <a:t>Definitions of the comparisons </a:t>
            </a:r>
            <a:endParaRPr sz="1200" b="1">
              <a:latin typeface="Amatic SC"/>
              <a:ea typeface="Amatic SC"/>
              <a:cs typeface="Amatic SC"/>
              <a:sym typeface="Amatic SC"/>
            </a:endParaRPr>
          </a:p>
        </p:txBody>
      </p:sp>
      <p:sp>
        <p:nvSpPr>
          <p:cNvPr id="114" name="Google Shape;114;p18"/>
          <p:cNvSpPr/>
          <p:nvPr/>
        </p:nvSpPr>
        <p:spPr>
          <a:xfrm>
            <a:off x="4010400" y="1812050"/>
            <a:ext cx="635100" cy="529200"/>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18"/>
          <p:cNvSpPr txBox="1"/>
          <p:nvPr/>
        </p:nvSpPr>
        <p:spPr>
          <a:xfrm>
            <a:off x="5514300" y="3209850"/>
            <a:ext cx="2747700" cy="1800900"/>
          </a:xfrm>
          <a:prstGeom prst="rect">
            <a:avLst/>
          </a:prstGeom>
          <a:solidFill>
            <a:schemeClr val="lt2"/>
          </a:solid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500" b="1">
                <a:solidFill>
                  <a:srgbClr val="666666"/>
                </a:solidFill>
                <a:latin typeface="Amatic SC"/>
                <a:ea typeface="Amatic SC"/>
                <a:cs typeface="Amatic SC"/>
                <a:sym typeface="Amatic SC"/>
              </a:rPr>
              <a:t>Norm-referenced:</a:t>
            </a:r>
            <a:r>
              <a:rPr lang="en" sz="1500" b="1">
                <a:latin typeface="Amatic SC"/>
                <a:ea typeface="Amatic SC"/>
                <a:cs typeface="Amatic SC"/>
                <a:sym typeface="Amatic SC"/>
              </a:rPr>
              <a:t> The comparisons of the socred that are obtained by other individuals</a:t>
            </a:r>
            <a:endParaRPr sz="1500" b="1">
              <a:latin typeface="Amatic SC"/>
              <a:ea typeface="Amatic SC"/>
              <a:cs typeface="Amatic SC"/>
              <a:sym typeface="Amatic SC"/>
            </a:endParaRPr>
          </a:p>
          <a:p>
            <a:pPr marL="0" lvl="0" indent="0" algn="l" rtl="0">
              <a:spcBef>
                <a:spcPts val="0"/>
              </a:spcBef>
              <a:spcAft>
                <a:spcPts val="0"/>
              </a:spcAft>
              <a:buNone/>
            </a:pPr>
            <a:r>
              <a:rPr lang="en" sz="1500" b="1">
                <a:solidFill>
                  <a:srgbClr val="666666"/>
                </a:solidFill>
                <a:latin typeface="Amatic SC"/>
                <a:ea typeface="Amatic SC"/>
                <a:cs typeface="Amatic SC"/>
                <a:sym typeface="Amatic SC"/>
              </a:rPr>
              <a:t>Criterion-referenced:</a:t>
            </a:r>
            <a:r>
              <a:rPr lang="en" sz="1500" b="1">
                <a:latin typeface="Amatic SC"/>
                <a:ea typeface="Amatic SC"/>
                <a:cs typeface="Amatic SC"/>
                <a:sym typeface="Amatic SC"/>
              </a:rPr>
              <a:t> The comparison of the absolute score that is established by the authority. </a:t>
            </a:r>
            <a:endParaRPr sz="1500" b="1">
              <a:latin typeface="Amatic SC"/>
              <a:ea typeface="Amatic SC"/>
              <a:cs typeface="Amatic SC"/>
              <a:sym typeface="Amatic SC"/>
            </a:endParaRPr>
          </a:p>
          <a:p>
            <a:pPr marL="0" lvl="0" indent="0" algn="l" rtl="0">
              <a:spcBef>
                <a:spcPts val="0"/>
              </a:spcBef>
              <a:spcAft>
                <a:spcPts val="0"/>
              </a:spcAft>
              <a:buNone/>
            </a:pPr>
            <a:r>
              <a:rPr lang="en" sz="1500" b="1">
                <a:solidFill>
                  <a:srgbClr val="666666"/>
                </a:solidFill>
                <a:latin typeface="Amatic SC"/>
                <a:ea typeface="Amatic SC"/>
                <a:cs typeface="Amatic SC"/>
                <a:sym typeface="Amatic SC"/>
              </a:rPr>
              <a:t>Self-Referenced:</a:t>
            </a:r>
            <a:r>
              <a:rPr lang="en" sz="1500" b="1">
                <a:latin typeface="Amatic SC"/>
                <a:ea typeface="Amatic SC"/>
                <a:cs typeface="Amatic SC"/>
                <a:sym typeface="Amatic SC"/>
              </a:rPr>
              <a:t> The comparison of the other score that are obtained by the same individual</a:t>
            </a:r>
            <a:r>
              <a:rPr lang="en" sz="1500">
                <a:latin typeface="Amatic SC"/>
                <a:ea typeface="Amatic SC"/>
                <a:cs typeface="Amatic SC"/>
                <a:sym typeface="Amatic SC"/>
              </a:rPr>
              <a:t>. </a:t>
            </a:r>
            <a:endParaRPr sz="1500">
              <a:latin typeface="Amatic SC"/>
              <a:ea typeface="Amatic SC"/>
              <a:cs typeface="Amatic SC"/>
              <a:sym typeface="Amatic SC"/>
            </a:endParaRPr>
          </a:p>
        </p:txBody>
      </p:sp>
      <p:sp>
        <p:nvSpPr>
          <p:cNvPr id="116" name="Google Shape;116;p18"/>
          <p:cNvSpPr/>
          <p:nvPr/>
        </p:nvSpPr>
        <p:spPr>
          <a:xfrm>
            <a:off x="4010400" y="4059975"/>
            <a:ext cx="635100" cy="529200"/>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0"/>
        <p:cNvGrpSpPr/>
        <p:nvPr/>
      </p:nvGrpSpPr>
      <p:grpSpPr>
        <a:xfrm>
          <a:off x="0" y="0"/>
          <a:ext cx="0" cy="0"/>
          <a:chOff x="0" y="0"/>
          <a:chExt cx="0" cy="0"/>
        </a:xfrm>
      </p:grpSpPr>
      <p:sp>
        <p:nvSpPr>
          <p:cNvPr id="121" name="Google Shape;121;p19"/>
          <p:cNvSpPr txBox="1">
            <a:spLocks noGrp="1"/>
          </p:cNvSpPr>
          <p:nvPr>
            <p:ph type="title"/>
          </p:nvPr>
        </p:nvSpPr>
        <p:spPr>
          <a:xfrm>
            <a:off x="-2158225" y="0"/>
            <a:ext cx="8520600" cy="5727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SzPts val="990"/>
              <a:buNone/>
            </a:pPr>
            <a:r>
              <a:rPr lang="en" sz="3720" b="1">
                <a:solidFill>
                  <a:srgbClr val="A64D79"/>
                </a:solidFill>
                <a:latin typeface="Amatic SC"/>
                <a:ea typeface="Amatic SC"/>
                <a:cs typeface="Amatic SC"/>
                <a:sym typeface="Amatic SC"/>
              </a:rPr>
              <a:t>Frequency Distribution </a:t>
            </a:r>
            <a:endParaRPr sz="3720" b="1">
              <a:solidFill>
                <a:srgbClr val="A64D79"/>
              </a:solidFill>
              <a:latin typeface="Amatic SC"/>
              <a:ea typeface="Amatic SC"/>
              <a:cs typeface="Amatic SC"/>
              <a:sym typeface="Amatic SC"/>
            </a:endParaRPr>
          </a:p>
        </p:txBody>
      </p:sp>
      <p:sp>
        <p:nvSpPr>
          <p:cNvPr id="122" name="Google Shape;122;p19"/>
          <p:cNvSpPr txBox="1">
            <a:spLocks noGrp="1"/>
          </p:cNvSpPr>
          <p:nvPr>
            <p:ph type="body" idx="1"/>
          </p:nvPr>
        </p:nvSpPr>
        <p:spPr>
          <a:xfrm>
            <a:off x="366300" y="813550"/>
            <a:ext cx="8613900" cy="3938100"/>
          </a:xfrm>
          <a:prstGeom prst="rect">
            <a:avLst/>
          </a:prstGeom>
        </p:spPr>
        <p:txBody>
          <a:bodyPr spcFirstLastPara="1" wrap="square" lIns="91425" tIns="91425" rIns="91425" bIns="91425" anchor="t" anchorCtr="0">
            <a:noAutofit/>
          </a:bodyPr>
          <a:lstStyle/>
          <a:p>
            <a:pPr marL="0" lvl="0" indent="0" algn="l" rtl="0">
              <a:lnSpc>
                <a:spcPct val="100000"/>
              </a:lnSpc>
              <a:spcBef>
                <a:spcPts val="0"/>
              </a:spcBef>
              <a:spcAft>
                <a:spcPts val="0"/>
              </a:spcAft>
              <a:buNone/>
            </a:pPr>
            <a:r>
              <a:rPr lang="en" sz="3400" b="1">
                <a:solidFill>
                  <a:srgbClr val="741B47"/>
                </a:solidFill>
                <a:latin typeface="Amatic SC"/>
                <a:ea typeface="Amatic SC"/>
                <a:cs typeface="Amatic SC"/>
                <a:sym typeface="Amatic SC"/>
              </a:rPr>
              <a:t>Histogram:</a:t>
            </a:r>
            <a:r>
              <a:rPr lang="en" sz="3400" b="1">
                <a:solidFill>
                  <a:schemeClr val="dk1"/>
                </a:solidFill>
                <a:latin typeface="Amatic SC"/>
                <a:ea typeface="Amatic SC"/>
                <a:cs typeface="Amatic SC"/>
                <a:sym typeface="Amatic SC"/>
              </a:rPr>
              <a:t>Presents the Data in a frequency distribution that shows the format in a visual way</a:t>
            </a:r>
            <a:endParaRPr sz="3400" b="1">
              <a:solidFill>
                <a:srgbClr val="741B47"/>
              </a:solidFill>
              <a:latin typeface="Amatic SC"/>
              <a:ea typeface="Amatic SC"/>
              <a:cs typeface="Amatic SC"/>
              <a:sym typeface="Amatic SC"/>
            </a:endParaRPr>
          </a:p>
          <a:p>
            <a:pPr marL="0" lvl="0" indent="0" algn="l" rtl="0">
              <a:lnSpc>
                <a:spcPct val="100000"/>
              </a:lnSpc>
              <a:spcBef>
                <a:spcPts val="0"/>
              </a:spcBef>
              <a:spcAft>
                <a:spcPts val="0"/>
              </a:spcAft>
              <a:buClr>
                <a:schemeClr val="dk1"/>
              </a:buClr>
              <a:buSzPts val="1100"/>
              <a:buFont typeface="Arial"/>
              <a:buNone/>
            </a:pPr>
            <a:r>
              <a:rPr lang="en" sz="3400" b="1">
                <a:solidFill>
                  <a:srgbClr val="741B47"/>
                </a:solidFill>
                <a:latin typeface="Amatic SC"/>
                <a:ea typeface="Amatic SC"/>
                <a:cs typeface="Amatic SC"/>
                <a:sym typeface="Amatic SC"/>
              </a:rPr>
              <a:t>bar graph:</a:t>
            </a:r>
            <a:r>
              <a:rPr lang="en" sz="3400" b="1">
                <a:solidFill>
                  <a:schemeClr val="dk1"/>
                </a:solidFill>
                <a:latin typeface="Amatic SC"/>
                <a:ea typeface="Amatic SC"/>
                <a:cs typeface="Amatic SC"/>
                <a:sym typeface="Amatic SC"/>
              </a:rPr>
              <a:t>Present the data in a visual nominal data</a:t>
            </a:r>
            <a:endParaRPr sz="3400" b="1">
              <a:solidFill>
                <a:schemeClr val="dk1"/>
              </a:solidFill>
              <a:latin typeface="Amatic SC"/>
              <a:ea typeface="Amatic SC"/>
              <a:cs typeface="Amatic SC"/>
              <a:sym typeface="Amatic SC"/>
            </a:endParaRPr>
          </a:p>
          <a:p>
            <a:pPr marL="0" lvl="0" indent="0" algn="l" rtl="0">
              <a:lnSpc>
                <a:spcPct val="100000"/>
              </a:lnSpc>
              <a:spcBef>
                <a:spcPts val="0"/>
              </a:spcBef>
              <a:spcAft>
                <a:spcPts val="0"/>
              </a:spcAft>
              <a:buNone/>
            </a:pPr>
            <a:r>
              <a:rPr lang="en" sz="3400" b="1">
                <a:solidFill>
                  <a:srgbClr val="741B47"/>
                </a:solidFill>
                <a:latin typeface="Amatic SC"/>
                <a:ea typeface="Amatic SC"/>
                <a:cs typeface="Amatic SC"/>
                <a:sym typeface="Amatic SC"/>
              </a:rPr>
              <a:t>frequency polygon:</a:t>
            </a:r>
            <a:r>
              <a:rPr lang="en" sz="3400" b="1">
                <a:solidFill>
                  <a:schemeClr val="dk1"/>
                </a:solidFill>
                <a:latin typeface="Amatic SC"/>
                <a:ea typeface="Amatic SC"/>
                <a:cs typeface="Amatic SC"/>
                <a:sym typeface="Amatic SC"/>
              </a:rPr>
              <a:t>Data that is presented in a line graph of frequency distribution</a:t>
            </a:r>
            <a:endParaRPr sz="3400" b="1">
              <a:solidFill>
                <a:schemeClr val="dk1"/>
              </a:solidFill>
              <a:latin typeface="Amatic SC"/>
              <a:ea typeface="Amatic SC"/>
              <a:cs typeface="Amatic SC"/>
              <a:sym typeface="Amatic SC"/>
            </a:endParaRPr>
          </a:p>
          <a:p>
            <a:pPr marL="0" lvl="0" indent="0" algn="l" rtl="0">
              <a:lnSpc>
                <a:spcPct val="100000"/>
              </a:lnSpc>
              <a:spcBef>
                <a:spcPts val="0"/>
              </a:spcBef>
              <a:spcAft>
                <a:spcPts val="0"/>
              </a:spcAft>
              <a:buNone/>
            </a:pPr>
            <a:r>
              <a:rPr lang="en" sz="3400" b="1">
                <a:solidFill>
                  <a:srgbClr val="741B47"/>
                </a:solidFill>
                <a:latin typeface="Amatic SC"/>
                <a:ea typeface="Amatic SC"/>
                <a:cs typeface="Amatic SC"/>
                <a:sym typeface="Amatic SC"/>
              </a:rPr>
              <a:t>Measures of central tendency:</a:t>
            </a:r>
            <a:r>
              <a:rPr lang="en" sz="3400" b="1">
                <a:solidFill>
                  <a:schemeClr val="dk1"/>
                </a:solidFill>
                <a:latin typeface="Amatic SC"/>
                <a:ea typeface="Amatic SC"/>
                <a:cs typeface="Amatic SC"/>
                <a:sym typeface="Amatic SC"/>
              </a:rPr>
              <a:t>A typical score or an average score that is indicated for a distribution of scores. </a:t>
            </a:r>
            <a:endParaRPr sz="3400" b="1">
              <a:solidFill>
                <a:schemeClr val="dk1"/>
              </a:solidFill>
              <a:latin typeface="Amatic SC"/>
              <a:ea typeface="Amatic SC"/>
              <a:cs typeface="Amatic SC"/>
              <a:sym typeface="Amatic SC"/>
            </a:endParaRPr>
          </a:p>
        </p:txBody>
      </p:sp>
      <p:sp>
        <p:nvSpPr>
          <p:cNvPr id="123" name="Google Shape;123;p19"/>
          <p:cNvSpPr txBox="1"/>
          <p:nvPr/>
        </p:nvSpPr>
        <p:spPr>
          <a:xfrm>
            <a:off x="3859150" y="4587350"/>
            <a:ext cx="5406600" cy="7080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3400" b="1">
                <a:solidFill>
                  <a:srgbClr val="A64D79"/>
                </a:solidFill>
                <a:latin typeface="Amatic SC"/>
                <a:ea typeface="Amatic SC"/>
                <a:cs typeface="Amatic SC"/>
                <a:sym typeface="Amatic SC"/>
              </a:rPr>
              <a:t>Some Key Words For This Chapter</a:t>
            </a:r>
            <a:endParaRPr sz="3400" b="1">
              <a:solidFill>
                <a:srgbClr val="A64D79"/>
              </a:solidFill>
              <a:latin typeface="Amatic SC"/>
              <a:ea typeface="Amatic SC"/>
              <a:cs typeface="Amatic SC"/>
              <a:sym typeface="Amatic SC"/>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7"/>
        <p:cNvGrpSpPr/>
        <p:nvPr/>
      </p:nvGrpSpPr>
      <p:grpSpPr>
        <a:xfrm>
          <a:off x="0" y="0"/>
          <a:ext cx="0" cy="0"/>
          <a:chOff x="0" y="0"/>
          <a:chExt cx="0" cy="0"/>
        </a:xfrm>
      </p:grpSpPr>
      <p:sp>
        <p:nvSpPr>
          <p:cNvPr id="128" name="Google Shape;128;p20"/>
          <p:cNvSpPr txBox="1">
            <a:spLocks noGrp="1"/>
          </p:cNvSpPr>
          <p:nvPr>
            <p:ph type="title"/>
          </p:nvPr>
        </p:nvSpPr>
        <p:spPr>
          <a:xfrm rot="5400000">
            <a:off x="4542950" y="2073975"/>
            <a:ext cx="8520600" cy="5727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Clr>
                <a:schemeClr val="dk1"/>
              </a:buClr>
              <a:buSzPct val="39285"/>
              <a:buFont typeface="Arial"/>
              <a:buNone/>
            </a:pPr>
            <a:r>
              <a:rPr lang="en" b="1">
                <a:solidFill>
                  <a:schemeClr val="accent1"/>
                </a:solidFill>
                <a:latin typeface="Amatic SC"/>
                <a:ea typeface="Amatic SC"/>
                <a:cs typeface="Amatic SC"/>
                <a:sym typeface="Amatic SC"/>
              </a:rPr>
              <a:t>Understanding and Transforming Raw Scores</a:t>
            </a:r>
            <a:r>
              <a:rPr lang="en">
                <a:solidFill>
                  <a:schemeClr val="accent1"/>
                </a:solidFill>
                <a:latin typeface="Amatic SC"/>
                <a:ea typeface="Amatic SC"/>
                <a:cs typeface="Amatic SC"/>
                <a:sym typeface="Amatic SC"/>
              </a:rPr>
              <a:t> </a:t>
            </a:r>
            <a:endParaRPr>
              <a:solidFill>
                <a:schemeClr val="accent1"/>
              </a:solidFill>
              <a:latin typeface="Amatic SC"/>
              <a:ea typeface="Amatic SC"/>
              <a:cs typeface="Amatic SC"/>
              <a:sym typeface="Amatic SC"/>
            </a:endParaRPr>
          </a:p>
          <a:p>
            <a:pPr marL="0" lvl="0" indent="0" algn="l" rtl="0">
              <a:spcBef>
                <a:spcPts val="0"/>
              </a:spcBef>
              <a:spcAft>
                <a:spcPts val="0"/>
              </a:spcAft>
              <a:buNone/>
            </a:pPr>
            <a:endParaRPr/>
          </a:p>
        </p:txBody>
      </p:sp>
      <p:sp>
        <p:nvSpPr>
          <p:cNvPr id="129" name="Google Shape;129;p20"/>
          <p:cNvSpPr txBox="1">
            <a:spLocks noGrp="1"/>
          </p:cNvSpPr>
          <p:nvPr>
            <p:ph type="body" idx="1"/>
          </p:nvPr>
        </p:nvSpPr>
        <p:spPr>
          <a:xfrm>
            <a:off x="-69300" y="4332725"/>
            <a:ext cx="8520600" cy="1234200"/>
          </a:xfrm>
          <a:prstGeom prst="rect">
            <a:avLst/>
          </a:prstGeom>
        </p:spPr>
        <p:txBody>
          <a:bodyPr spcFirstLastPara="1" wrap="square" lIns="91425" tIns="91425" rIns="91425" bIns="91425" anchor="t" anchorCtr="0">
            <a:normAutofit fontScale="25000" lnSpcReduction="10000"/>
          </a:bodyPr>
          <a:lstStyle/>
          <a:p>
            <a:pPr marL="0" lvl="0" indent="0" algn="ctr" rtl="0">
              <a:spcBef>
                <a:spcPts val="0"/>
              </a:spcBef>
              <a:spcAft>
                <a:spcPts val="0"/>
              </a:spcAft>
              <a:buNone/>
            </a:pPr>
            <a:r>
              <a:rPr lang="en" sz="7427" b="1">
                <a:solidFill>
                  <a:srgbClr val="4A86E8"/>
                </a:solidFill>
                <a:latin typeface="Amatic SC"/>
                <a:ea typeface="Amatic SC"/>
                <a:cs typeface="Amatic SC"/>
                <a:sym typeface="Amatic SC"/>
              </a:rPr>
              <a:t>Frequency Distribution- Is the total number of observations per distinct responses that are formed by a particular variable. </a:t>
            </a:r>
            <a:endParaRPr sz="7427" b="1">
              <a:solidFill>
                <a:srgbClr val="4A86E8"/>
              </a:solidFill>
              <a:latin typeface="Amatic SC"/>
              <a:ea typeface="Amatic SC"/>
              <a:cs typeface="Amatic SC"/>
              <a:sym typeface="Amatic SC"/>
            </a:endParaRPr>
          </a:p>
          <a:p>
            <a:pPr marL="0" lvl="0" indent="0" algn="l" rtl="0">
              <a:spcBef>
                <a:spcPts val="1200"/>
              </a:spcBef>
              <a:spcAft>
                <a:spcPts val="0"/>
              </a:spcAft>
              <a:buNone/>
            </a:pPr>
            <a:endParaRPr/>
          </a:p>
          <a:p>
            <a:pPr marL="0" lvl="0" indent="0" algn="l" rtl="0">
              <a:spcBef>
                <a:spcPts val="1200"/>
              </a:spcBef>
              <a:spcAft>
                <a:spcPts val="1200"/>
              </a:spcAft>
              <a:buNone/>
            </a:pPr>
            <a:endParaRPr/>
          </a:p>
        </p:txBody>
      </p:sp>
      <p:pic>
        <p:nvPicPr>
          <p:cNvPr id="130" name="Google Shape;130;p20"/>
          <p:cNvPicPr preferRelativeResize="0"/>
          <p:nvPr/>
        </p:nvPicPr>
        <p:blipFill>
          <a:blip r:embed="rId3">
            <a:alphaModFix/>
          </a:blip>
          <a:stretch>
            <a:fillRect/>
          </a:stretch>
        </p:blipFill>
        <p:spPr>
          <a:xfrm>
            <a:off x="4942250" y="2193400"/>
            <a:ext cx="3067050" cy="2104125"/>
          </a:xfrm>
          <a:prstGeom prst="rect">
            <a:avLst/>
          </a:prstGeom>
          <a:noFill/>
          <a:ln>
            <a:noFill/>
          </a:ln>
        </p:spPr>
      </p:pic>
      <p:sp>
        <p:nvSpPr>
          <p:cNvPr id="131" name="Google Shape;131;p20"/>
          <p:cNvSpPr txBox="1"/>
          <p:nvPr/>
        </p:nvSpPr>
        <p:spPr>
          <a:xfrm>
            <a:off x="99000" y="2389525"/>
            <a:ext cx="3960600" cy="1757100"/>
          </a:xfrm>
          <a:prstGeom prst="rect">
            <a:avLst/>
          </a:prstGeom>
          <a:solidFill>
            <a:srgbClr val="D9D9D9"/>
          </a:solidFill>
          <a:ln>
            <a:noFill/>
          </a:ln>
        </p:spPr>
        <p:txBody>
          <a:bodyPr spcFirstLastPara="1" wrap="square" lIns="91425" tIns="91425" rIns="91425" bIns="91425" anchor="t" anchorCtr="0">
            <a:noAutofit/>
          </a:bodyPr>
          <a:lstStyle/>
          <a:p>
            <a:pPr marL="0" lvl="0" indent="0" algn="ctr" rtl="0">
              <a:lnSpc>
                <a:spcPct val="80000"/>
              </a:lnSpc>
              <a:spcBef>
                <a:spcPts val="0"/>
              </a:spcBef>
              <a:spcAft>
                <a:spcPts val="0"/>
              </a:spcAft>
              <a:buNone/>
            </a:pPr>
            <a:r>
              <a:rPr lang="en" sz="2100" b="1">
                <a:latin typeface="Amatic SC"/>
                <a:ea typeface="Amatic SC"/>
                <a:cs typeface="Amatic SC"/>
                <a:sym typeface="Amatic SC"/>
              </a:rPr>
              <a:t>When looking at 6.1 you will notice the frequency that are being distributed in a column row format. In this chart, you would just calculate the frequencies by adding each individuals scores then dividing it by the total number of individuals . </a:t>
            </a:r>
            <a:endParaRPr sz="2100" b="1">
              <a:latin typeface="Amatic SC"/>
              <a:ea typeface="Amatic SC"/>
              <a:cs typeface="Amatic SC"/>
              <a:sym typeface="Amatic SC"/>
            </a:endParaRPr>
          </a:p>
          <a:p>
            <a:pPr marL="0" lvl="0" indent="0" algn="ctr" rtl="0">
              <a:lnSpc>
                <a:spcPct val="80000"/>
              </a:lnSpc>
              <a:spcBef>
                <a:spcPts val="0"/>
              </a:spcBef>
              <a:spcAft>
                <a:spcPts val="0"/>
              </a:spcAft>
              <a:buNone/>
            </a:pPr>
            <a:endParaRPr sz="1800" b="1">
              <a:latin typeface="Amatic SC"/>
              <a:ea typeface="Amatic SC"/>
              <a:cs typeface="Amatic SC"/>
              <a:sym typeface="Amatic SC"/>
            </a:endParaRPr>
          </a:p>
        </p:txBody>
      </p:sp>
      <p:sp>
        <p:nvSpPr>
          <p:cNvPr id="132" name="Google Shape;132;p20"/>
          <p:cNvSpPr txBox="1"/>
          <p:nvPr/>
        </p:nvSpPr>
        <p:spPr>
          <a:xfrm>
            <a:off x="4668275" y="116425"/>
            <a:ext cx="3671400" cy="2124000"/>
          </a:xfrm>
          <a:prstGeom prst="rect">
            <a:avLst/>
          </a:prstGeom>
          <a:solidFill>
            <a:srgbClr val="D9D9D9"/>
          </a:solid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800" b="1">
                <a:latin typeface="Amatic SC"/>
                <a:ea typeface="Amatic SC"/>
                <a:cs typeface="Amatic SC"/>
                <a:sym typeface="Amatic SC"/>
              </a:rPr>
              <a:t>When looking at table 6.2 you will see that the frequencies are presented in a date format. The first column in order are in ascending order. The second column are in the frequencies. Third column are the percentages. The last column are the cumulative percentages. These data tables are easy to accumulate some general observations. </a:t>
            </a:r>
            <a:endParaRPr sz="1800" b="1">
              <a:latin typeface="Amatic SC"/>
              <a:ea typeface="Amatic SC"/>
              <a:cs typeface="Amatic SC"/>
              <a:sym typeface="Amatic SC"/>
            </a:endParaRPr>
          </a:p>
        </p:txBody>
      </p:sp>
      <p:pic>
        <p:nvPicPr>
          <p:cNvPr id="133" name="Google Shape;133;p20"/>
          <p:cNvPicPr preferRelativeResize="0"/>
          <p:nvPr/>
        </p:nvPicPr>
        <p:blipFill>
          <a:blip r:embed="rId4">
            <a:alphaModFix/>
          </a:blip>
          <a:stretch>
            <a:fillRect/>
          </a:stretch>
        </p:blipFill>
        <p:spPr>
          <a:xfrm>
            <a:off x="493863" y="223375"/>
            <a:ext cx="2996876" cy="2017050"/>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7"/>
        <p:cNvGrpSpPr/>
        <p:nvPr/>
      </p:nvGrpSpPr>
      <p:grpSpPr>
        <a:xfrm>
          <a:off x="0" y="0"/>
          <a:ext cx="0" cy="0"/>
          <a:chOff x="0" y="0"/>
          <a:chExt cx="0" cy="0"/>
        </a:xfrm>
      </p:grpSpPr>
      <p:sp>
        <p:nvSpPr>
          <p:cNvPr id="138" name="Google Shape;138;p21"/>
          <p:cNvSpPr txBox="1">
            <a:spLocks noGrp="1"/>
          </p:cNvSpPr>
          <p:nvPr>
            <p:ph type="title"/>
          </p:nvPr>
        </p:nvSpPr>
        <p:spPr>
          <a:xfrm>
            <a:off x="311700" y="0"/>
            <a:ext cx="8520600" cy="5727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Clr>
                <a:schemeClr val="dk1"/>
              </a:buClr>
              <a:buSzPct val="39285"/>
              <a:buFont typeface="Arial"/>
              <a:buNone/>
            </a:pPr>
            <a:r>
              <a:rPr lang="en" b="1">
                <a:latin typeface="Amatic SC"/>
                <a:ea typeface="Amatic SC"/>
                <a:cs typeface="Amatic SC"/>
                <a:sym typeface="Amatic SC"/>
              </a:rPr>
              <a:t>Understanding and Transforming Raw Scores</a:t>
            </a:r>
            <a:r>
              <a:rPr lang="en">
                <a:latin typeface="Amatic SC"/>
                <a:ea typeface="Amatic SC"/>
                <a:cs typeface="Amatic SC"/>
                <a:sym typeface="Amatic SC"/>
              </a:rPr>
              <a:t> </a:t>
            </a:r>
            <a:endParaRPr>
              <a:latin typeface="Amatic SC"/>
              <a:ea typeface="Amatic SC"/>
              <a:cs typeface="Amatic SC"/>
              <a:sym typeface="Amatic SC"/>
            </a:endParaRPr>
          </a:p>
          <a:p>
            <a:pPr marL="0" lvl="0" indent="0" algn="l" rtl="0">
              <a:spcBef>
                <a:spcPts val="0"/>
              </a:spcBef>
              <a:spcAft>
                <a:spcPts val="0"/>
              </a:spcAft>
              <a:buNone/>
            </a:pPr>
            <a:endParaRPr/>
          </a:p>
        </p:txBody>
      </p:sp>
      <p:sp>
        <p:nvSpPr>
          <p:cNvPr id="139" name="Google Shape;139;p21"/>
          <p:cNvSpPr txBox="1">
            <a:spLocks noGrp="1"/>
          </p:cNvSpPr>
          <p:nvPr>
            <p:ph type="body" idx="1"/>
          </p:nvPr>
        </p:nvSpPr>
        <p:spPr>
          <a:xfrm>
            <a:off x="512975" y="682225"/>
            <a:ext cx="4242900" cy="2031900"/>
          </a:xfrm>
          <a:prstGeom prst="rect">
            <a:avLst/>
          </a:prstGeom>
          <a:solidFill>
            <a:schemeClr val="dk1"/>
          </a:solidFill>
        </p:spPr>
        <p:txBody>
          <a:bodyPr spcFirstLastPara="1" wrap="square" lIns="91425" tIns="91425" rIns="91425" bIns="91425" anchor="t" anchorCtr="0">
            <a:normAutofit/>
          </a:bodyPr>
          <a:lstStyle/>
          <a:p>
            <a:pPr marL="0" lvl="0" indent="0" algn="ctr" rtl="0">
              <a:spcBef>
                <a:spcPts val="0"/>
              </a:spcBef>
              <a:spcAft>
                <a:spcPts val="0"/>
              </a:spcAft>
              <a:buNone/>
            </a:pPr>
            <a:endParaRPr sz="100" b="1">
              <a:solidFill>
                <a:srgbClr val="FFFFFF"/>
              </a:solidFill>
              <a:latin typeface="Amatic SC"/>
              <a:ea typeface="Amatic SC"/>
              <a:cs typeface="Amatic SC"/>
              <a:sym typeface="Amatic SC"/>
            </a:endParaRPr>
          </a:p>
          <a:p>
            <a:pPr marL="0" lvl="0" indent="0" algn="ctr" rtl="0">
              <a:spcBef>
                <a:spcPts val="1200"/>
              </a:spcBef>
              <a:spcAft>
                <a:spcPts val="1200"/>
              </a:spcAft>
              <a:buNone/>
            </a:pPr>
            <a:r>
              <a:rPr lang="en" sz="2600" b="1">
                <a:solidFill>
                  <a:srgbClr val="FFFFFF"/>
                </a:solidFill>
                <a:latin typeface="Amatic SC"/>
                <a:ea typeface="Amatic SC"/>
                <a:cs typeface="Amatic SC"/>
                <a:sym typeface="Amatic SC"/>
              </a:rPr>
              <a:t>When trying to understand the measurements of the central tendency, you need to find the mode, mean. </a:t>
            </a:r>
            <a:endParaRPr sz="2600" b="1">
              <a:solidFill>
                <a:srgbClr val="FFFFFF"/>
              </a:solidFill>
              <a:latin typeface="Amatic SC"/>
              <a:ea typeface="Amatic SC"/>
              <a:cs typeface="Amatic SC"/>
              <a:sym typeface="Amatic SC"/>
            </a:endParaRPr>
          </a:p>
        </p:txBody>
      </p:sp>
      <p:pic>
        <p:nvPicPr>
          <p:cNvPr id="140" name="Google Shape;140;p21"/>
          <p:cNvPicPr preferRelativeResize="0"/>
          <p:nvPr/>
        </p:nvPicPr>
        <p:blipFill>
          <a:blip r:embed="rId3">
            <a:alphaModFix/>
          </a:blip>
          <a:stretch>
            <a:fillRect/>
          </a:stretch>
        </p:blipFill>
        <p:spPr>
          <a:xfrm>
            <a:off x="797925" y="2823650"/>
            <a:ext cx="3410250" cy="2251225"/>
          </a:xfrm>
          <a:prstGeom prst="rect">
            <a:avLst/>
          </a:prstGeom>
          <a:noFill/>
          <a:ln>
            <a:noFill/>
          </a:ln>
        </p:spPr>
      </p:pic>
      <p:pic>
        <p:nvPicPr>
          <p:cNvPr id="141" name="Google Shape;141;p21"/>
          <p:cNvPicPr preferRelativeResize="0"/>
          <p:nvPr/>
        </p:nvPicPr>
        <p:blipFill rotWithShape="1">
          <a:blip r:embed="rId4">
            <a:alphaModFix/>
          </a:blip>
          <a:srcRect l="13668" r="20141"/>
          <a:stretch/>
        </p:blipFill>
        <p:spPr>
          <a:xfrm>
            <a:off x="5002675" y="661350"/>
            <a:ext cx="3643746" cy="2251225"/>
          </a:xfrm>
          <a:prstGeom prst="rect">
            <a:avLst/>
          </a:prstGeom>
          <a:noFill/>
          <a:ln>
            <a:noFill/>
          </a:ln>
        </p:spPr>
      </p:pic>
      <p:sp>
        <p:nvSpPr>
          <p:cNvPr id="142" name="Google Shape;142;p21"/>
          <p:cNvSpPr txBox="1"/>
          <p:nvPr/>
        </p:nvSpPr>
        <p:spPr>
          <a:xfrm>
            <a:off x="4816800" y="3055700"/>
            <a:ext cx="4015500" cy="2031900"/>
          </a:xfrm>
          <a:prstGeom prst="rect">
            <a:avLst/>
          </a:prstGeom>
          <a:solidFill>
            <a:srgbClr val="999999"/>
          </a:solid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2000" b="1">
                <a:solidFill>
                  <a:schemeClr val="lt1"/>
                </a:solidFill>
                <a:latin typeface="Amatic SC"/>
                <a:ea typeface="Amatic SC"/>
                <a:cs typeface="Amatic SC"/>
                <a:sym typeface="Amatic SC"/>
              </a:rPr>
              <a:t>There are three measurements of the central tendency, which also can be computed. </a:t>
            </a:r>
            <a:endParaRPr sz="2000" b="1">
              <a:solidFill>
                <a:schemeClr val="lt1"/>
              </a:solidFill>
              <a:latin typeface="Amatic SC"/>
              <a:ea typeface="Amatic SC"/>
              <a:cs typeface="Amatic SC"/>
              <a:sym typeface="Amatic SC"/>
            </a:endParaRPr>
          </a:p>
          <a:p>
            <a:pPr marL="0" lvl="0" indent="0" algn="l" rtl="0">
              <a:spcBef>
                <a:spcPts val="0"/>
              </a:spcBef>
              <a:spcAft>
                <a:spcPts val="0"/>
              </a:spcAft>
              <a:buNone/>
            </a:pPr>
            <a:endParaRPr sz="2000" b="1">
              <a:solidFill>
                <a:schemeClr val="lt1"/>
              </a:solidFill>
              <a:latin typeface="Amatic SC"/>
              <a:ea typeface="Amatic SC"/>
              <a:cs typeface="Amatic SC"/>
              <a:sym typeface="Amatic SC"/>
            </a:endParaRPr>
          </a:p>
          <a:p>
            <a:pPr marL="0" lvl="0" indent="0" algn="l" rtl="0">
              <a:spcBef>
                <a:spcPts val="0"/>
              </a:spcBef>
              <a:spcAft>
                <a:spcPts val="0"/>
              </a:spcAft>
              <a:buNone/>
            </a:pPr>
            <a:r>
              <a:rPr lang="en" sz="2000" b="1">
                <a:solidFill>
                  <a:srgbClr val="EAD1DC"/>
                </a:solidFill>
                <a:latin typeface="Amatic SC"/>
                <a:ea typeface="Amatic SC"/>
                <a:cs typeface="Amatic SC"/>
                <a:sym typeface="Amatic SC"/>
              </a:rPr>
              <a:t>Mean: </a:t>
            </a:r>
            <a:r>
              <a:rPr lang="en" sz="2000" b="1">
                <a:solidFill>
                  <a:schemeClr val="lt1"/>
                </a:solidFill>
                <a:latin typeface="Amatic SC"/>
                <a:ea typeface="Amatic SC"/>
                <a:cs typeface="Amatic SC"/>
                <a:sym typeface="Amatic SC"/>
              </a:rPr>
              <a:t>You have to add all of your numbers together and then divide it by the amount of numbers that you have. Also known as the average. </a:t>
            </a:r>
            <a:endParaRPr sz="2000" b="1">
              <a:solidFill>
                <a:schemeClr val="lt1"/>
              </a:solidFill>
              <a:latin typeface="Amatic SC"/>
              <a:ea typeface="Amatic SC"/>
              <a:cs typeface="Amatic SC"/>
              <a:sym typeface="Amatic SC"/>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919</Words>
  <Application>Microsoft Macintosh PowerPoint</Application>
  <PresentationFormat>On-screen Show (16:9)</PresentationFormat>
  <Paragraphs>92</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Times New Roman</vt:lpstr>
      <vt:lpstr>Amatic SC</vt:lpstr>
      <vt:lpstr>Arial</vt:lpstr>
      <vt:lpstr>Simple Light</vt:lpstr>
      <vt:lpstr>Basic Statistical and Measurement Consideration </vt:lpstr>
      <vt:lpstr>Measurement Concepts </vt:lpstr>
      <vt:lpstr>Measurement Concepts </vt:lpstr>
      <vt:lpstr>Measurement Concepts</vt:lpstr>
      <vt:lpstr>Measurement Concepts</vt:lpstr>
      <vt:lpstr>Understanding and Transforming Raw Scores </vt:lpstr>
      <vt:lpstr>Frequency Distribution </vt:lpstr>
      <vt:lpstr>Understanding and Transforming Raw Scores  </vt:lpstr>
      <vt:lpstr>Understanding and Transforming Raw Scores  </vt:lpstr>
      <vt:lpstr>Norms and Ranks</vt:lpstr>
      <vt:lpstr>Standard Score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 Statistical and Measurement Consideration </dc:title>
  <cp:lastModifiedBy>Lyndsey Neal</cp:lastModifiedBy>
  <cp:revision>1</cp:revision>
  <dcterms:modified xsi:type="dcterms:W3CDTF">2022-12-14T19:12:38Z</dcterms:modified>
</cp:coreProperties>
</file>