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Amatic SC" pitchFamily="2" charset="-79"/>
      <p:regular r:id="rId15"/>
      <p:bold r:id="rId16"/>
    </p:embeddedFont>
    <p:embeddedFont>
      <p:font typeface="Montserrat" pitchFamily="2" charset="77"/>
      <p:regular r:id="rId17"/>
      <p:bold r:id="rId18"/>
      <p:italic r:id="rId19"/>
      <p:boldItalic r:id="rId20"/>
    </p:embeddedFont>
    <p:embeddedFont>
      <p:font typeface="Oswald" pitchFamily="2" charset="77"/>
      <p:regular r:id="rId21"/>
      <p:bold r:id="rId22"/>
    </p:embeddedFont>
    <p:embeddedFont>
      <p:font typeface="Playfair Display" pitchFamily="2" charset="77"/>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2"/>
  </p:normalViewPr>
  <p:slideViewPr>
    <p:cSldViewPr snapToGrid="0">
      <p:cViewPr varScale="1">
        <p:scale>
          <a:sx n="141" d="100"/>
          <a:sy n="141" d="100"/>
        </p:scale>
        <p:origin x="800"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b50bd7aeea_1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b50bd7aeea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ae28034206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ae28034206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b54bc47809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b54bc4780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ae28034206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ae28034206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ae28034206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ae28034206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ae28034206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ae28034206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ae28034206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ae28034206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ae28034206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ae28034206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ae28034206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ae28034206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b4f0b566cd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b4f0b566cd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ae28034206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ae28034206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58475" y="0"/>
            <a:ext cx="38532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44250" y="1403850"/>
            <a:ext cx="8455500" cy="21468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6800"/>
              <a:buFont typeface="Playfair Display"/>
              <a:buNone/>
              <a:defRPr sz="6800" b="1">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sz="6800" b="1">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sz="6800" b="1">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sz="6800" b="1">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sz="6800" b="1">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sz="6800" b="1">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sz="6800" b="1">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sz="6800" b="1">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sz="6800" b="1">
                <a:latin typeface="Playfair Display"/>
                <a:ea typeface="Playfair Display"/>
                <a:cs typeface="Playfair Display"/>
                <a:sym typeface="Playfair Display"/>
              </a:defRPr>
            </a:lvl9pPr>
          </a:lstStyle>
          <a:p>
            <a:endParaRPr/>
          </a:p>
        </p:txBody>
      </p:sp>
      <p:sp>
        <p:nvSpPr>
          <p:cNvPr id="13" name="Google Shape;13;p2"/>
          <p:cNvSpPr txBox="1">
            <a:spLocks noGrp="1"/>
          </p:cNvSpPr>
          <p:nvPr>
            <p:ph type="subTitle" idx="1"/>
          </p:nvPr>
        </p:nvSpPr>
        <p:spPr>
          <a:xfrm>
            <a:off x="344250" y="3550650"/>
            <a:ext cx="4910100" cy="577800"/>
          </a:xfrm>
          <a:prstGeom prst="rect">
            <a:avLst/>
          </a:prstGeom>
          <a:solidFill>
            <a:schemeClr val="dk2"/>
          </a:solidFill>
        </p:spPr>
        <p:txBody>
          <a:bodyPr spcFirstLastPara="1" wrap="square" lIns="91425" tIns="91425" rIns="91425" bIns="91425" anchor="ctr" anchorCtr="0">
            <a:normAutofit/>
          </a:bodyPr>
          <a:lstStyle>
            <a:lvl1pPr lv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9pPr>
          </a:lstStyle>
          <a:p>
            <a:endParaRPr/>
          </a:p>
        </p:txBody>
      </p:sp>
      <p:sp>
        <p:nvSpPr>
          <p:cNvPr id="14" name="Google Shape;14;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999925"/>
            <a:ext cx="8520600" cy="2146200"/>
          </a:xfrm>
          <a:prstGeom prst="rect">
            <a:avLst/>
          </a:prstGeom>
        </p:spPr>
        <p:txBody>
          <a:bodyPr spcFirstLastPara="1" wrap="square" lIns="91425" tIns="91425" rIns="91425" bIns="91425" anchor="b" anchorCtr="0">
            <a:norm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highlight>
                  <a:schemeClr val="dk1"/>
                </a:highlight>
              </a:defRPr>
            </a:lvl1pPr>
            <a:lvl2pPr marL="914400" lvl="1" indent="-317500" algn="ctr">
              <a:spcBef>
                <a:spcPts val="0"/>
              </a:spcBef>
              <a:spcAft>
                <a:spcPts val="0"/>
              </a:spcAft>
              <a:buSzPts val="1400"/>
              <a:buChar char="○"/>
              <a:defRPr>
                <a:highlight>
                  <a:schemeClr val="dk1"/>
                </a:highlight>
              </a:defRPr>
            </a:lvl2pPr>
            <a:lvl3pPr marL="1371600" lvl="2" indent="-317500" algn="ctr">
              <a:spcBef>
                <a:spcPts val="0"/>
              </a:spcBef>
              <a:spcAft>
                <a:spcPts val="0"/>
              </a:spcAft>
              <a:buSzPts val="1400"/>
              <a:buChar char="■"/>
              <a:defRPr>
                <a:highlight>
                  <a:schemeClr val="dk1"/>
                </a:highlight>
              </a:defRPr>
            </a:lvl3pPr>
            <a:lvl4pPr marL="1828800" lvl="3" indent="-317500" algn="ctr">
              <a:spcBef>
                <a:spcPts val="0"/>
              </a:spcBef>
              <a:spcAft>
                <a:spcPts val="0"/>
              </a:spcAft>
              <a:buSzPts val="1400"/>
              <a:buChar char="●"/>
              <a:defRPr>
                <a:highlight>
                  <a:schemeClr val="dk1"/>
                </a:highlight>
              </a:defRPr>
            </a:lvl4pPr>
            <a:lvl5pPr marL="2286000" lvl="4" indent="-317500" algn="ctr">
              <a:spcBef>
                <a:spcPts val="0"/>
              </a:spcBef>
              <a:spcAft>
                <a:spcPts val="0"/>
              </a:spcAft>
              <a:buSzPts val="1400"/>
              <a:buChar char="○"/>
              <a:defRPr>
                <a:highlight>
                  <a:schemeClr val="dk1"/>
                </a:highlight>
              </a:defRPr>
            </a:lvl5pPr>
            <a:lvl6pPr marL="2743200" lvl="5" indent="-317500" algn="ctr">
              <a:spcBef>
                <a:spcPts val="0"/>
              </a:spcBef>
              <a:spcAft>
                <a:spcPts val="0"/>
              </a:spcAft>
              <a:buSzPts val="1400"/>
              <a:buChar char="■"/>
              <a:defRPr>
                <a:highlight>
                  <a:schemeClr val="dk1"/>
                </a:highlight>
              </a:defRPr>
            </a:lvl6pPr>
            <a:lvl7pPr marL="3200400" lvl="6" indent="-317500" algn="ctr">
              <a:spcBef>
                <a:spcPts val="0"/>
              </a:spcBef>
              <a:spcAft>
                <a:spcPts val="0"/>
              </a:spcAft>
              <a:buSzPts val="1400"/>
              <a:buChar char="●"/>
              <a:defRPr>
                <a:highlight>
                  <a:schemeClr val="dk1"/>
                </a:highlight>
              </a:defRPr>
            </a:lvl7pPr>
            <a:lvl8pPr marL="3657600" lvl="7" indent="-317500" algn="ctr">
              <a:spcBef>
                <a:spcPts val="0"/>
              </a:spcBef>
              <a:spcAft>
                <a:spcPts val="0"/>
              </a:spcAft>
              <a:buSzPts val="1400"/>
              <a:buChar char="○"/>
              <a:defRPr>
                <a:highlight>
                  <a:schemeClr val="dk1"/>
                </a:highlight>
              </a:defRPr>
            </a:lvl8pPr>
            <a:lvl9pPr marL="4114800" lvl="8" indent="-317500" algn="ctr">
              <a:spcBef>
                <a:spcPts val="0"/>
              </a:spcBef>
              <a:spcAft>
                <a:spcPts val="0"/>
              </a:spcAft>
              <a:buSzPts val="1400"/>
              <a:buChar char="■"/>
              <a:defRPr>
                <a:highlight>
                  <a:schemeClr val="dk1"/>
                </a:highlight>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4"/>
        </a:solidFill>
        <a:effectLst/>
      </p:bgPr>
    </p:bg>
    <p:spTree>
      <p:nvGrpSpPr>
        <p:cNvPr id="1"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344250" y="1403850"/>
            <a:ext cx="8455500" cy="21468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4800"/>
              <a:buFont typeface="Playfair Display"/>
              <a:buNone/>
              <a:defRPr sz="4800" b="1">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sz="4800" b="1">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sz="4800" b="1">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sz="4800" b="1">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sz="4800" b="1">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sz="4800" b="1">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sz="4800" b="1">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sz="4800" b="1">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sz="4800" b="1">
                <a:latin typeface="Playfair Display"/>
                <a:ea typeface="Playfair Display"/>
                <a:cs typeface="Playfair Display"/>
                <a:sym typeface="Playfair Display"/>
              </a:defRPr>
            </a:lvl9pPr>
          </a:lstStyle>
          <a:p>
            <a:endParaRPr/>
          </a:p>
        </p:txBody>
      </p:sp>
      <p:sp>
        <p:nvSpPr>
          <p:cNvPr id="18" name="Google Shape;18;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5"/>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234050"/>
            <a:ext cx="3999900" cy="33348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37" name="Google Shape;3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9"/>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highlight>
                  <a:schemeClr val="lt1"/>
                </a:highlight>
              </a:defRPr>
            </a:lvl1pPr>
            <a:lvl2pPr marL="914400" lvl="1" indent="-317500">
              <a:spcBef>
                <a:spcPts val="0"/>
              </a:spcBef>
              <a:spcAft>
                <a:spcPts val="0"/>
              </a:spcAft>
              <a:buSzPts val="1400"/>
              <a:buChar char="○"/>
              <a:defRPr>
                <a:highlight>
                  <a:schemeClr val="lt1"/>
                </a:highlight>
              </a:defRPr>
            </a:lvl2pPr>
            <a:lvl3pPr marL="1371600" lvl="2" indent="-317500">
              <a:spcBef>
                <a:spcPts val="0"/>
              </a:spcBef>
              <a:spcAft>
                <a:spcPts val="0"/>
              </a:spcAft>
              <a:buSzPts val="1400"/>
              <a:buChar char="■"/>
              <a:defRPr>
                <a:highlight>
                  <a:schemeClr val="lt1"/>
                </a:highlight>
              </a:defRPr>
            </a:lvl3pPr>
            <a:lvl4pPr marL="1828800" lvl="3" indent="-317500">
              <a:spcBef>
                <a:spcPts val="0"/>
              </a:spcBef>
              <a:spcAft>
                <a:spcPts val="0"/>
              </a:spcAft>
              <a:buSzPts val="1400"/>
              <a:buChar char="●"/>
              <a:defRPr>
                <a:highlight>
                  <a:schemeClr val="lt1"/>
                </a:highlight>
              </a:defRPr>
            </a:lvl4pPr>
            <a:lvl5pPr marL="2286000" lvl="4" indent="-317500">
              <a:spcBef>
                <a:spcPts val="0"/>
              </a:spcBef>
              <a:spcAft>
                <a:spcPts val="0"/>
              </a:spcAft>
              <a:buSzPts val="1400"/>
              <a:buChar char="○"/>
              <a:defRPr>
                <a:highlight>
                  <a:schemeClr val="lt1"/>
                </a:highlight>
              </a:defRPr>
            </a:lvl5pPr>
            <a:lvl6pPr marL="2743200" lvl="5" indent="-317500">
              <a:spcBef>
                <a:spcPts val="0"/>
              </a:spcBef>
              <a:spcAft>
                <a:spcPts val="0"/>
              </a:spcAft>
              <a:buSzPts val="1400"/>
              <a:buChar char="■"/>
              <a:defRPr>
                <a:highlight>
                  <a:schemeClr val="lt1"/>
                </a:highlight>
              </a:defRPr>
            </a:lvl6pPr>
            <a:lvl7pPr marL="3200400" lvl="6" indent="-317500">
              <a:spcBef>
                <a:spcPts val="0"/>
              </a:spcBef>
              <a:spcAft>
                <a:spcPts val="0"/>
              </a:spcAft>
              <a:buSzPts val="1400"/>
              <a:buChar char="●"/>
              <a:defRPr>
                <a:highlight>
                  <a:schemeClr val="lt1"/>
                </a:highlight>
              </a:defRPr>
            </a:lvl7pPr>
            <a:lvl8pPr marL="3657600" lvl="7" indent="-317500">
              <a:spcBef>
                <a:spcPts val="0"/>
              </a:spcBef>
              <a:spcAft>
                <a:spcPts val="0"/>
              </a:spcAft>
              <a:buSzPts val="1400"/>
              <a:buChar char="○"/>
              <a:defRPr>
                <a:highlight>
                  <a:schemeClr val="lt1"/>
                </a:highlight>
              </a:defRPr>
            </a:lvl8pPr>
            <a:lvl9pPr marL="4114800" lvl="8" indent="-317500">
              <a:spcBef>
                <a:spcPts val="0"/>
              </a:spcBef>
              <a:spcAft>
                <a:spcPts val="0"/>
              </a:spcAft>
              <a:buSzPts val="1400"/>
              <a:buChar char="■"/>
              <a:defRPr>
                <a:highlight>
                  <a:schemeClr val="lt1"/>
                </a:highlight>
              </a:defRPr>
            </a:lvl9pPr>
          </a:lstStyle>
          <a:p>
            <a:endParaRPr/>
          </a:p>
        </p:txBody>
      </p:sp>
      <p:sp>
        <p:nvSpPr>
          <p:cNvPr id="44" name="Google Shape;4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highlight>
                  <a:schemeClr val="dk1"/>
                </a:highlight>
              </a:defRPr>
            </a:lvl1pPr>
          </a:lstStyle>
          <a:p>
            <a:endParaRPr/>
          </a:p>
        </p:txBody>
      </p:sp>
      <p:sp>
        <p:nvSpPr>
          <p:cNvPr id="47" name="Google Shape;47;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marL="914400" lvl="1"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marL="1371600" lvl="2"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marL="1828800" lvl="3"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marL="2286000" lvl="4"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marL="2743200" lvl="5"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marL="3200400" lvl="6"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marL="3657600" lvl="7"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marL="4114800" lvl="8"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344250" y="1403850"/>
            <a:ext cx="8455500" cy="2146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solidFill>
                  <a:schemeClr val="accent4"/>
                </a:solidFill>
                <a:latin typeface="Amatic SC"/>
                <a:ea typeface="Amatic SC"/>
                <a:cs typeface="Amatic SC"/>
                <a:sym typeface="Amatic SC"/>
              </a:rPr>
              <a:t>Types Of Assessment</a:t>
            </a:r>
            <a:endParaRPr>
              <a:solidFill>
                <a:schemeClr val="accent4"/>
              </a:solidFill>
              <a:latin typeface="Amatic SC"/>
              <a:ea typeface="Amatic SC"/>
              <a:cs typeface="Amatic SC"/>
              <a:sym typeface="Amatic SC"/>
            </a:endParaRPr>
          </a:p>
        </p:txBody>
      </p:sp>
      <p:sp>
        <p:nvSpPr>
          <p:cNvPr id="59" name="Google Shape;59;p13"/>
          <p:cNvSpPr txBox="1">
            <a:spLocks noGrp="1"/>
          </p:cNvSpPr>
          <p:nvPr>
            <p:ph type="subTitle" idx="1"/>
          </p:nvPr>
        </p:nvSpPr>
        <p:spPr>
          <a:xfrm>
            <a:off x="344250" y="3550650"/>
            <a:ext cx="4910100" cy="577800"/>
          </a:xfrm>
          <a:prstGeom prst="rect">
            <a:avLst/>
          </a:prstGeom>
          <a:ln>
            <a:noFill/>
          </a:ln>
        </p:spPr>
        <p:txBody>
          <a:bodyPr spcFirstLastPara="1" wrap="square" lIns="91425" tIns="91425" rIns="91425" bIns="91425" anchor="ctr" anchorCtr="0">
            <a:noAutofit/>
          </a:bodyPr>
          <a:lstStyle/>
          <a:p>
            <a:pPr marL="0" lvl="0" indent="0" algn="l" rtl="0">
              <a:spcBef>
                <a:spcPts val="0"/>
              </a:spcBef>
              <a:spcAft>
                <a:spcPts val="0"/>
              </a:spcAft>
              <a:buSzPts val="770"/>
              <a:buNone/>
            </a:pPr>
            <a:r>
              <a:rPr lang="en" sz="1779"/>
              <a:t>Psych Test and Research Methodology</a:t>
            </a:r>
            <a:endParaRPr sz="1779"/>
          </a:p>
        </p:txBody>
      </p:sp>
      <p:sp>
        <p:nvSpPr>
          <p:cNvPr id="3" name="Subtitle 2">
            <a:extLst>
              <a:ext uri="{FF2B5EF4-FFF2-40B4-BE49-F238E27FC236}">
                <a16:creationId xmlns:a16="http://schemas.microsoft.com/office/drawing/2014/main" id="{6F457402-E9A9-7545-D09C-B3731F22538A}"/>
              </a:ext>
            </a:extLst>
          </p:cNvPr>
          <p:cNvSpPr>
            <a:spLocks noGrp="1"/>
          </p:cNvSpPr>
          <p:nvPr>
            <p:ph type="subTitle" idx="1"/>
          </p:nvPr>
        </p:nvSpPr>
        <p:spPr/>
        <p:txBody>
          <a:bodyPr>
            <a:normAutofit fontScale="85000" lnSpcReduction="10000"/>
          </a:bodyPr>
          <a:lstStyle/>
          <a:p>
            <a:r>
              <a:rPr lang="en-US" dirty="0"/>
              <a:t>Psych Tests and Measurements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Clr>
                <a:schemeClr val="dk2"/>
              </a:buClr>
              <a:buSzPct val="36666"/>
              <a:buFont typeface="Arial"/>
              <a:buNone/>
            </a:pPr>
            <a:r>
              <a:rPr lang="en">
                <a:solidFill>
                  <a:schemeClr val="lt1"/>
                </a:solidFill>
                <a:highlight>
                  <a:schemeClr val="accent2"/>
                </a:highlight>
              </a:rPr>
              <a:t>Personality Assessment</a:t>
            </a:r>
            <a:endParaRPr>
              <a:solidFill>
                <a:schemeClr val="lt1"/>
              </a:solidFill>
              <a:highlight>
                <a:schemeClr val="accent2"/>
              </a:highlight>
            </a:endParaRPr>
          </a:p>
          <a:p>
            <a:pPr marL="0" lvl="0" indent="0" algn="l" rtl="0">
              <a:spcBef>
                <a:spcPts val="0"/>
              </a:spcBef>
              <a:spcAft>
                <a:spcPts val="0"/>
              </a:spcAft>
              <a:buNone/>
            </a:pPr>
            <a:endParaRPr/>
          </a:p>
        </p:txBody>
      </p:sp>
      <p:sp>
        <p:nvSpPr>
          <p:cNvPr id="152" name="Google Shape;152;p22"/>
          <p:cNvSpPr txBox="1">
            <a:spLocks noGrp="1"/>
          </p:cNvSpPr>
          <p:nvPr>
            <p:ph type="body" idx="1"/>
          </p:nvPr>
        </p:nvSpPr>
        <p:spPr>
          <a:xfrm>
            <a:off x="311700" y="1234075"/>
            <a:ext cx="8520600" cy="1282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solidFill>
                  <a:schemeClr val="accent2"/>
                </a:solidFill>
                <a:latin typeface="Amatic SC"/>
                <a:ea typeface="Amatic SC"/>
                <a:cs typeface="Amatic SC"/>
                <a:sym typeface="Amatic SC"/>
              </a:rPr>
              <a:t>Unstructured Personality Assessments/Projective Assessments: A counselor is needed to present these unstructured tests to clients that should make them gives responses that reflect their needs. </a:t>
            </a:r>
            <a:endParaRPr b="1">
              <a:solidFill>
                <a:schemeClr val="accent2"/>
              </a:solidFill>
              <a:latin typeface="Amatic SC"/>
              <a:ea typeface="Amatic SC"/>
              <a:cs typeface="Amatic SC"/>
              <a:sym typeface="Amatic SC"/>
            </a:endParaRPr>
          </a:p>
          <a:p>
            <a:pPr marL="0" lvl="0" indent="0" algn="l" rtl="0">
              <a:spcBef>
                <a:spcPts val="1200"/>
              </a:spcBef>
              <a:spcAft>
                <a:spcPts val="1200"/>
              </a:spcAft>
              <a:buNone/>
            </a:pPr>
            <a:r>
              <a:rPr lang="en" b="1">
                <a:solidFill>
                  <a:schemeClr val="accent2"/>
                </a:solidFill>
                <a:latin typeface="Amatic SC"/>
                <a:ea typeface="Amatic SC"/>
                <a:cs typeface="Amatic SC"/>
                <a:sym typeface="Amatic SC"/>
              </a:rPr>
              <a:t>Popular Unstructured Personality Assessments: </a:t>
            </a:r>
            <a:endParaRPr b="1">
              <a:solidFill>
                <a:schemeClr val="accent2"/>
              </a:solidFill>
              <a:latin typeface="Amatic SC"/>
              <a:ea typeface="Amatic SC"/>
              <a:cs typeface="Amatic SC"/>
              <a:sym typeface="Amatic SC"/>
            </a:endParaRPr>
          </a:p>
        </p:txBody>
      </p:sp>
      <p:sp>
        <p:nvSpPr>
          <p:cNvPr id="153" name="Google Shape;153;p22"/>
          <p:cNvSpPr txBox="1"/>
          <p:nvPr/>
        </p:nvSpPr>
        <p:spPr>
          <a:xfrm>
            <a:off x="262675" y="2571750"/>
            <a:ext cx="3008100" cy="1169700"/>
          </a:xfrm>
          <a:prstGeom prst="rect">
            <a:avLst/>
          </a:prstGeom>
          <a:solidFill>
            <a:schemeClr val="accent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chemeClr val="lt1"/>
                </a:solidFill>
                <a:latin typeface="Amatic SC"/>
                <a:ea typeface="Amatic SC"/>
                <a:cs typeface="Amatic SC"/>
                <a:sym typeface="Amatic SC"/>
              </a:rPr>
              <a:t>Rorschach Inkblot Test: A series of 10 inkblots are shown to the client and they are to explain what they mean to them. The responses are then used to assess personality.</a:t>
            </a:r>
            <a:endParaRPr sz="1600" b="1">
              <a:solidFill>
                <a:schemeClr val="lt1"/>
              </a:solidFill>
              <a:latin typeface="Amatic SC"/>
              <a:ea typeface="Amatic SC"/>
              <a:cs typeface="Amatic SC"/>
              <a:sym typeface="Amatic SC"/>
            </a:endParaRPr>
          </a:p>
        </p:txBody>
      </p:sp>
      <p:pic>
        <p:nvPicPr>
          <p:cNvPr id="154" name="Google Shape;154;p22"/>
          <p:cNvPicPr preferRelativeResize="0"/>
          <p:nvPr/>
        </p:nvPicPr>
        <p:blipFill>
          <a:blip r:embed="rId3">
            <a:alphaModFix/>
          </a:blip>
          <a:stretch>
            <a:fillRect/>
          </a:stretch>
        </p:blipFill>
        <p:spPr>
          <a:xfrm>
            <a:off x="1923350" y="3465475"/>
            <a:ext cx="1982999" cy="1401324"/>
          </a:xfrm>
          <a:prstGeom prst="rect">
            <a:avLst/>
          </a:prstGeom>
          <a:noFill/>
          <a:ln w="9525" cap="flat" cmpd="sng">
            <a:solidFill>
              <a:schemeClr val="dk2"/>
            </a:solidFill>
            <a:prstDash val="solid"/>
            <a:round/>
            <a:headEnd type="none" w="sm" len="sm"/>
            <a:tailEnd type="none" w="sm" len="sm"/>
          </a:ln>
        </p:spPr>
      </p:pic>
      <p:sp>
        <p:nvSpPr>
          <p:cNvPr id="155" name="Google Shape;155;p22"/>
          <p:cNvSpPr txBox="1"/>
          <p:nvPr/>
        </p:nvSpPr>
        <p:spPr>
          <a:xfrm>
            <a:off x="4220350" y="2571750"/>
            <a:ext cx="2897100" cy="1169700"/>
          </a:xfrm>
          <a:prstGeom prst="rect">
            <a:avLst/>
          </a:prstGeom>
          <a:solidFill>
            <a:schemeClr val="accent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chemeClr val="lt1"/>
                </a:solidFill>
                <a:latin typeface="Amatic SC"/>
                <a:ea typeface="Amatic SC"/>
                <a:cs typeface="Amatic SC"/>
                <a:sym typeface="Amatic SC"/>
              </a:rPr>
              <a:t>Rotter Incomplete Sentences Blank: A person is asked to complete a number of sentence fragments that are related to possible conflicts or emotions. </a:t>
            </a:r>
            <a:endParaRPr sz="1600" b="1">
              <a:solidFill>
                <a:schemeClr val="lt1"/>
              </a:solidFill>
              <a:latin typeface="Amatic SC"/>
              <a:ea typeface="Amatic SC"/>
              <a:cs typeface="Amatic SC"/>
              <a:sym typeface="Amatic SC"/>
            </a:endParaRPr>
          </a:p>
        </p:txBody>
      </p:sp>
      <p:pic>
        <p:nvPicPr>
          <p:cNvPr id="156" name="Google Shape;156;p22"/>
          <p:cNvPicPr preferRelativeResize="0"/>
          <p:nvPr/>
        </p:nvPicPr>
        <p:blipFill rotWithShape="1">
          <a:blip r:embed="rId4">
            <a:alphaModFix/>
          </a:blip>
          <a:srcRect l="4788" t="7563" r="13491" b="7554"/>
          <a:stretch/>
        </p:blipFill>
        <p:spPr>
          <a:xfrm>
            <a:off x="7040475" y="2665325"/>
            <a:ext cx="1788975" cy="2198726"/>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3"/>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a:highlight>
                  <a:schemeClr val="accent4"/>
                </a:highlight>
                <a:latin typeface="Amatic SC"/>
                <a:ea typeface="Amatic SC"/>
                <a:cs typeface="Amatic SC"/>
                <a:sym typeface="Amatic SC"/>
              </a:rPr>
              <a:t>Assessment of Interpersonal Relationships</a:t>
            </a:r>
            <a:endParaRPr b="1">
              <a:highlight>
                <a:schemeClr val="accent4"/>
              </a:highlight>
              <a:latin typeface="Amatic SC"/>
              <a:ea typeface="Amatic SC"/>
              <a:cs typeface="Amatic SC"/>
              <a:sym typeface="Amatic SC"/>
            </a:endParaRPr>
          </a:p>
        </p:txBody>
      </p:sp>
      <p:sp>
        <p:nvSpPr>
          <p:cNvPr id="162" name="Google Shape;162;p23"/>
          <p:cNvSpPr txBox="1">
            <a:spLocks noGrp="1"/>
          </p:cNvSpPr>
          <p:nvPr>
            <p:ph type="body" idx="1"/>
          </p:nvPr>
        </p:nvSpPr>
        <p:spPr>
          <a:xfrm>
            <a:off x="311700" y="929275"/>
            <a:ext cx="8520600" cy="33348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sz="2000" b="1">
                <a:solidFill>
                  <a:schemeClr val="accent4"/>
                </a:solidFill>
                <a:latin typeface="Amatic SC"/>
                <a:ea typeface="Amatic SC"/>
                <a:cs typeface="Amatic SC"/>
                <a:sym typeface="Amatic SC"/>
              </a:rPr>
              <a:t>The main part to assessing Interpersonal Relationships is dealt within families and relationships. </a:t>
            </a:r>
            <a:endParaRPr sz="2000" b="1">
              <a:solidFill>
                <a:schemeClr val="accent4"/>
              </a:solidFill>
              <a:latin typeface="Amatic SC"/>
              <a:ea typeface="Amatic SC"/>
              <a:cs typeface="Amatic SC"/>
              <a:sym typeface="Amatic SC"/>
            </a:endParaRPr>
          </a:p>
          <a:p>
            <a:pPr marL="0" lvl="0" indent="0" algn="l" rtl="0">
              <a:spcBef>
                <a:spcPts val="1200"/>
              </a:spcBef>
              <a:spcAft>
                <a:spcPts val="0"/>
              </a:spcAft>
              <a:buNone/>
            </a:pPr>
            <a:r>
              <a:rPr lang="en" sz="2000" b="1">
                <a:solidFill>
                  <a:schemeClr val="accent4"/>
                </a:solidFill>
                <a:latin typeface="Amatic SC"/>
                <a:ea typeface="Amatic SC"/>
                <a:cs typeface="Amatic SC"/>
                <a:sym typeface="Amatic SC"/>
              </a:rPr>
              <a:t>3 Things that differ when assessing individuals versus assessing couples and families:</a:t>
            </a:r>
            <a:endParaRPr sz="2000" b="1">
              <a:solidFill>
                <a:schemeClr val="accent4"/>
              </a:solidFill>
              <a:latin typeface="Amatic SC"/>
              <a:ea typeface="Amatic SC"/>
              <a:cs typeface="Amatic SC"/>
              <a:sym typeface="Amatic SC"/>
            </a:endParaRPr>
          </a:p>
          <a:p>
            <a:pPr marL="457200" lvl="0" indent="-355600" algn="l" rtl="0">
              <a:spcBef>
                <a:spcPts val="1200"/>
              </a:spcBef>
              <a:spcAft>
                <a:spcPts val="0"/>
              </a:spcAft>
              <a:buClr>
                <a:schemeClr val="accent4"/>
              </a:buClr>
              <a:buSzPts val="2000"/>
              <a:buFont typeface="Amatic SC"/>
              <a:buChar char="➔"/>
            </a:pPr>
            <a:r>
              <a:rPr lang="en" sz="2000" b="1">
                <a:solidFill>
                  <a:schemeClr val="accent4"/>
                </a:solidFill>
                <a:latin typeface="Amatic SC"/>
                <a:ea typeface="Amatic SC"/>
                <a:cs typeface="Amatic SC"/>
                <a:sym typeface="Amatic SC"/>
              </a:rPr>
              <a:t>The assessment focuses on the relationships or interactions between 2 or more individuals </a:t>
            </a:r>
            <a:endParaRPr sz="2000" b="1">
              <a:solidFill>
                <a:schemeClr val="accent4"/>
              </a:solidFill>
              <a:latin typeface="Amatic SC"/>
              <a:ea typeface="Amatic SC"/>
              <a:cs typeface="Amatic SC"/>
              <a:sym typeface="Amatic SC"/>
            </a:endParaRPr>
          </a:p>
          <a:p>
            <a:pPr marL="457200" lvl="0" indent="-355600" algn="l" rtl="0">
              <a:spcBef>
                <a:spcPts val="0"/>
              </a:spcBef>
              <a:spcAft>
                <a:spcPts val="0"/>
              </a:spcAft>
              <a:buClr>
                <a:schemeClr val="accent4"/>
              </a:buClr>
              <a:buSzPts val="2000"/>
              <a:buFont typeface="Amatic SC"/>
              <a:buChar char="➔"/>
            </a:pPr>
            <a:r>
              <a:rPr lang="en" sz="2000" b="1">
                <a:solidFill>
                  <a:schemeClr val="accent4"/>
                </a:solidFill>
                <a:latin typeface="Amatic SC"/>
                <a:ea typeface="Amatic SC"/>
                <a:cs typeface="Amatic SC"/>
                <a:sym typeface="Amatic SC"/>
              </a:rPr>
              <a:t>The assessment can provide a closer look at interpersonal communications </a:t>
            </a:r>
            <a:endParaRPr sz="2000" b="1">
              <a:solidFill>
                <a:schemeClr val="accent4"/>
              </a:solidFill>
              <a:latin typeface="Amatic SC"/>
              <a:ea typeface="Amatic SC"/>
              <a:cs typeface="Amatic SC"/>
              <a:sym typeface="Amatic SC"/>
            </a:endParaRPr>
          </a:p>
          <a:p>
            <a:pPr marL="457200" lvl="0" indent="-355600" algn="l" rtl="0">
              <a:spcBef>
                <a:spcPts val="0"/>
              </a:spcBef>
              <a:spcAft>
                <a:spcPts val="0"/>
              </a:spcAft>
              <a:buClr>
                <a:schemeClr val="accent4"/>
              </a:buClr>
              <a:buSzPts val="2000"/>
              <a:buFont typeface="Amatic SC"/>
              <a:buChar char="➔"/>
            </a:pPr>
            <a:r>
              <a:rPr lang="en" sz="2000" b="1">
                <a:solidFill>
                  <a:schemeClr val="accent4"/>
                </a:solidFill>
                <a:latin typeface="Amatic SC"/>
                <a:ea typeface="Amatic SC"/>
                <a:cs typeface="Amatic SC"/>
                <a:sym typeface="Amatic SC"/>
              </a:rPr>
              <a:t>The assessment may involve maintaining A supportive alliance while supporting antagonistic partners</a:t>
            </a:r>
            <a:endParaRPr sz="2000" b="1">
              <a:solidFill>
                <a:schemeClr val="accent4"/>
              </a:solidFill>
              <a:latin typeface="Amatic SC"/>
              <a:ea typeface="Amatic SC"/>
              <a:cs typeface="Amatic SC"/>
              <a:sym typeface="Amatic SC"/>
            </a:endParaRPr>
          </a:p>
          <a:p>
            <a:pPr marL="0" lvl="0" indent="0" algn="l" rtl="0">
              <a:spcBef>
                <a:spcPts val="1200"/>
              </a:spcBef>
              <a:spcAft>
                <a:spcPts val="1200"/>
              </a:spcAft>
              <a:buNone/>
            </a:pPr>
            <a:r>
              <a:rPr lang="en" sz="2000" b="1">
                <a:solidFill>
                  <a:schemeClr val="accent4"/>
                </a:solidFill>
                <a:latin typeface="Amatic SC"/>
                <a:ea typeface="Amatic SC"/>
                <a:cs typeface="Amatic SC"/>
                <a:sym typeface="Amatic SC"/>
              </a:rPr>
              <a:t>Different types of inventories for couples and families counseling:Myers-Briggs Type Indicator, Taylor-Johnson Temperament Analysis, Marital Satisfaction Inventory-Revised, Derogatis Sexual Functioning Inventory, Couples Precounseling INventory, Family Environment Scale, Family Assesement Measure-III, Sternberg’s Triangular Love Scale, and Dyadic Adjustment Scale (Pgs. 282-285)</a:t>
            </a:r>
            <a:endParaRPr sz="2000" b="1">
              <a:solidFill>
                <a:schemeClr val="accent4"/>
              </a:solidFill>
              <a:latin typeface="Amatic SC"/>
              <a:ea typeface="Amatic SC"/>
              <a:cs typeface="Amatic SC"/>
              <a:sym typeface="Amatic SC"/>
            </a:endParaRPr>
          </a:p>
        </p:txBody>
      </p:sp>
      <p:pic>
        <p:nvPicPr>
          <p:cNvPr id="163" name="Google Shape;163;p23"/>
          <p:cNvPicPr preferRelativeResize="0"/>
          <p:nvPr/>
        </p:nvPicPr>
        <p:blipFill>
          <a:blip r:embed="rId3">
            <a:alphaModFix/>
          </a:blip>
          <a:stretch>
            <a:fillRect/>
          </a:stretch>
        </p:blipFill>
        <p:spPr>
          <a:xfrm>
            <a:off x="7173775" y="3449075"/>
            <a:ext cx="1889976" cy="18899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4"/>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Clr>
                <a:schemeClr val="dk2"/>
              </a:buClr>
              <a:buSzPct val="36666"/>
              <a:buFont typeface="Arial"/>
              <a:buNone/>
            </a:pPr>
            <a:r>
              <a:rPr lang="en" b="1">
                <a:highlight>
                  <a:schemeClr val="accent4"/>
                </a:highlight>
                <a:latin typeface="Amatic SC"/>
                <a:ea typeface="Amatic SC"/>
                <a:cs typeface="Amatic SC"/>
                <a:sym typeface="Amatic SC"/>
              </a:rPr>
              <a:t>Assessment of Interpersonal Relationships</a:t>
            </a:r>
            <a:endParaRPr/>
          </a:p>
        </p:txBody>
      </p:sp>
      <p:sp>
        <p:nvSpPr>
          <p:cNvPr id="169" name="Google Shape;169;p24"/>
          <p:cNvSpPr txBox="1">
            <a:spLocks noGrp="1"/>
          </p:cNvSpPr>
          <p:nvPr>
            <p:ph type="body" idx="1"/>
          </p:nvPr>
        </p:nvSpPr>
        <p:spPr>
          <a:xfrm>
            <a:off x="2168550" y="548275"/>
            <a:ext cx="4923300" cy="5028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 sz="2000" b="1">
                <a:solidFill>
                  <a:schemeClr val="accent4"/>
                </a:solidFill>
                <a:latin typeface="Amatic SC"/>
                <a:ea typeface="Amatic SC"/>
                <a:cs typeface="Amatic SC"/>
                <a:sym typeface="Amatic SC"/>
              </a:rPr>
              <a:t>Partner Violence </a:t>
            </a:r>
            <a:endParaRPr sz="2000" b="1">
              <a:solidFill>
                <a:schemeClr val="accent4"/>
              </a:solidFill>
              <a:latin typeface="Amatic SC"/>
              <a:ea typeface="Amatic SC"/>
              <a:cs typeface="Amatic SC"/>
              <a:sym typeface="Amatic SC"/>
            </a:endParaRPr>
          </a:p>
        </p:txBody>
      </p:sp>
      <p:cxnSp>
        <p:nvCxnSpPr>
          <p:cNvPr id="170" name="Google Shape;170;p24"/>
          <p:cNvCxnSpPr/>
          <p:nvPr/>
        </p:nvCxnSpPr>
        <p:spPr>
          <a:xfrm>
            <a:off x="-8475" y="2618425"/>
            <a:ext cx="9159900" cy="8400"/>
          </a:xfrm>
          <a:prstGeom prst="straightConnector1">
            <a:avLst/>
          </a:prstGeom>
          <a:noFill/>
          <a:ln w="9525" cap="flat" cmpd="sng">
            <a:solidFill>
              <a:schemeClr val="dk2"/>
            </a:solidFill>
            <a:prstDash val="solid"/>
            <a:round/>
            <a:headEnd type="none" w="med" len="med"/>
            <a:tailEnd type="none" w="med" len="med"/>
          </a:ln>
        </p:spPr>
      </p:cxnSp>
      <p:sp>
        <p:nvSpPr>
          <p:cNvPr id="171" name="Google Shape;171;p24"/>
          <p:cNvSpPr txBox="1"/>
          <p:nvPr/>
        </p:nvSpPr>
        <p:spPr>
          <a:xfrm>
            <a:off x="4134700" y="2584700"/>
            <a:ext cx="10422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chemeClr val="accent4"/>
                </a:solidFill>
                <a:latin typeface="Amatic SC"/>
                <a:ea typeface="Amatic SC"/>
                <a:cs typeface="Amatic SC"/>
                <a:sym typeface="Amatic SC"/>
              </a:rPr>
              <a:t>Child Abuse</a:t>
            </a:r>
            <a:r>
              <a:rPr lang="en" sz="2000" b="1">
                <a:latin typeface="Amatic SC"/>
                <a:ea typeface="Amatic SC"/>
                <a:cs typeface="Amatic SC"/>
                <a:sym typeface="Amatic SC"/>
              </a:rPr>
              <a:t> </a:t>
            </a:r>
            <a:endParaRPr sz="2000" b="1">
              <a:latin typeface="Amatic SC"/>
              <a:ea typeface="Amatic SC"/>
              <a:cs typeface="Amatic SC"/>
              <a:sym typeface="Amatic SC"/>
            </a:endParaRPr>
          </a:p>
        </p:txBody>
      </p:sp>
      <p:sp>
        <p:nvSpPr>
          <p:cNvPr id="172" name="Google Shape;172;p24"/>
          <p:cNvSpPr txBox="1"/>
          <p:nvPr/>
        </p:nvSpPr>
        <p:spPr>
          <a:xfrm>
            <a:off x="34325" y="1017025"/>
            <a:ext cx="27879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accent4"/>
                </a:solidFill>
                <a:latin typeface="Amatic SC"/>
                <a:ea typeface="Amatic SC"/>
                <a:cs typeface="Amatic SC"/>
                <a:sym typeface="Amatic SC"/>
              </a:rPr>
              <a:t>Intimate Partner Violence (IPV): Actual or threatened abuse against a partner by the other partner in a romantic relationship. </a:t>
            </a:r>
            <a:endParaRPr b="1">
              <a:solidFill>
                <a:schemeClr val="accent4"/>
              </a:solidFill>
              <a:latin typeface="Amatic SC"/>
              <a:ea typeface="Amatic SC"/>
              <a:cs typeface="Amatic SC"/>
              <a:sym typeface="Amatic SC"/>
            </a:endParaRPr>
          </a:p>
          <a:p>
            <a:pPr marL="0" lvl="0" indent="0" algn="l" rtl="0">
              <a:spcBef>
                <a:spcPts val="0"/>
              </a:spcBef>
              <a:spcAft>
                <a:spcPts val="0"/>
              </a:spcAft>
              <a:buNone/>
            </a:pPr>
            <a:endParaRPr b="1">
              <a:solidFill>
                <a:schemeClr val="accent4"/>
              </a:solidFill>
              <a:latin typeface="Amatic SC"/>
              <a:ea typeface="Amatic SC"/>
              <a:cs typeface="Amatic SC"/>
              <a:sym typeface="Amatic SC"/>
            </a:endParaRPr>
          </a:p>
          <a:p>
            <a:pPr marL="0" lvl="0" indent="0" algn="l" rtl="0">
              <a:spcBef>
                <a:spcPts val="0"/>
              </a:spcBef>
              <a:spcAft>
                <a:spcPts val="0"/>
              </a:spcAft>
              <a:buNone/>
            </a:pPr>
            <a:r>
              <a:rPr lang="en" b="1">
                <a:solidFill>
                  <a:schemeClr val="accent4"/>
                </a:solidFill>
                <a:latin typeface="Amatic SC"/>
                <a:ea typeface="Amatic SC"/>
                <a:cs typeface="Amatic SC"/>
                <a:sym typeface="Amatic SC"/>
              </a:rPr>
              <a:t>Types of abuse include: Sexual Abuse, Physical Abuse, and Emotional Abuse</a:t>
            </a:r>
            <a:endParaRPr b="1">
              <a:solidFill>
                <a:schemeClr val="accent4"/>
              </a:solidFill>
              <a:latin typeface="Amatic SC"/>
              <a:ea typeface="Amatic SC"/>
              <a:cs typeface="Amatic SC"/>
              <a:sym typeface="Amatic SC"/>
            </a:endParaRPr>
          </a:p>
        </p:txBody>
      </p:sp>
      <p:cxnSp>
        <p:nvCxnSpPr>
          <p:cNvPr id="173" name="Google Shape;173;p24"/>
          <p:cNvCxnSpPr/>
          <p:nvPr/>
        </p:nvCxnSpPr>
        <p:spPr>
          <a:xfrm>
            <a:off x="2610075" y="1771000"/>
            <a:ext cx="1025100" cy="0"/>
          </a:xfrm>
          <a:prstGeom prst="straightConnector1">
            <a:avLst/>
          </a:prstGeom>
          <a:noFill/>
          <a:ln w="9525" cap="flat" cmpd="sng">
            <a:solidFill>
              <a:schemeClr val="dk2"/>
            </a:solidFill>
            <a:prstDash val="solid"/>
            <a:round/>
            <a:headEnd type="none" w="med" len="med"/>
            <a:tailEnd type="triangle" w="med" len="med"/>
          </a:ln>
        </p:spPr>
      </p:cxnSp>
      <p:sp>
        <p:nvSpPr>
          <p:cNvPr id="174" name="Google Shape;174;p24"/>
          <p:cNvSpPr txBox="1"/>
          <p:nvPr/>
        </p:nvSpPr>
        <p:spPr>
          <a:xfrm>
            <a:off x="3703600" y="1017100"/>
            <a:ext cx="20502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dk2"/>
                </a:solidFill>
                <a:latin typeface="Amatic SC"/>
                <a:ea typeface="Amatic SC"/>
                <a:cs typeface="Amatic SC"/>
                <a:sym typeface="Amatic SC"/>
              </a:rPr>
              <a:t>30% of women experience some form of IPV in their lifetime. Most of the consequences suffered by these women happen to women of color, Lesbian or Bisexual women.</a:t>
            </a:r>
            <a:endParaRPr b="1">
              <a:solidFill>
                <a:schemeClr val="dk2"/>
              </a:solidFill>
              <a:latin typeface="Amatic SC"/>
              <a:ea typeface="Amatic SC"/>
              <a:cs typeface="Amatic SC"/>
              <a:sym typeface="Amatic SC"/>
            </a:endParaRPr>
          </a:p>
        </p:txBody>
      </p:sp>
      <p:cxnSp>
        <p:nvCxnSpPr>
          <p:cNvPr id="175" name="Google Shape;175;p24"/>
          <p:cNvCxnSpPr/>
          <p:nvPr/>
        </p:nvCxnSpPr>
        <p:spPr>
          <a:xfrm>
            <a:off x="5734275" y="1771000"/>
            <a:ext cx="1025100" cy="0"/>
          </a:xfrm>
          <a:prstGeom prst="straightConnector1">
            <a:avLst/>
          </a:prstGeom>
          <a:noFill/>
          <a:ln w="9525" cap="flat" cmpd="sng">
            <a:solidFill>
              <a:schemeClr val="dk2"/>
            </a:solidFill>
            <a:prstDash val="solid"/>
            <a:round/>
            <a:headEnd type="none" w="med" len="med"/>
            <a:tailEnd type="triangle" w="med" len="med"/>
          </a:ln>
        </p:spPr>
      </p:cxnSp>
      <p:sp>
        <p:nvSpPr>
          <p:cNvPr id="176" name="Google Shape;176;p24"/>
          <p:cNvSpPr txBox="1"/>
          <p:nvPr/>
        </p:nvSpPr>
        <p:spPr>
          <a:xfrm>
            <a:off x="6838800" y="720450"/>
            <a:ext cx="2168700" cy="190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accent4"/>
                </a:solidFill>
                <a:latin typeface="Amatic SC"/>
                <a:ea typeface="Amatic SC"/>
                <a:cs typeface="Amatic SC"/>
                <a:sym typeface="Amatic SC"/>
              </a:rPr>
              <a:t>Out of all the different types of assessments for IPV there are 7 themes that remain the same. </a:t>
            </a:r>
            <a:endParaRPr b="1">
              <a:solidFill>
                <a:schemeClr val="accent4"/>
              </a:solidFill>
              <a:latin typeface="Amatic SC"/>
              <a:ea typeface="Amatic SC"/>
              <a:cs typeface="Amatic SC"/>
              <a:sym typeface="Amatic SC"/>
            </a:endParaRPr>
          </a:p>
          <a:p>
            <a:pPr marL="0" lvl="0" indent="0" algn="l" rtl="0">
              <a:spcBef>
                <a:spcPts val="0"/>
              </a:spcBef>
              <a:spcAft>
                <a:spcPts val="0"/>
              </a:spcAft>
              <a:buNone/>
            </a:pPr>
            <a:r>
              <a:rPr lang="en" b="1">
                <a:solidFill>
                  <a:schemeClr val="accent4"/>
                </a:solidFill>
                <a:latin typeface="Amatic SC"/>
                <a:ea typeface="Amatic SC"/>
                <a:cs typeface="Amatic SC"/>
                <a:sym typeface="Amatic SC"/>
              </a:rPr>
              <a:t>Themes: Relationship Context, Forms of Abuse, Imminent Risk Indicators, Family Dynamics, Degrees of Support, Assessment Structure, Psychometric Information.</a:t>
            </a:r>
            <a:endParaRPr b="1">
              <a:solidFill>
                <a:schemeClr val="accent4"/>
              </a:solidFill>
              <a:latin typeface="Amatic SC"/>
              <a:ea typeface="Amatic SC"/>
              <a:cs typeface="Amatic SC"/>
              <a:sym typeface="Amatic SC"/>
            </a:endParaRPr>
          </a:p>
        </p:txBody>
      </p:sp>
      <p:sp>
        <p:nvSpPr>
          <p:cNvPr id="177" name="Google Shape;177;p24"/>
          <p:cNvSpPr txBox="1"/>
          <p:nvPr/>
        </p:nvSpPr>
        <p:spPr>
          <a:xfrm>
            <a:off x="67850" y="3067675"/>
            <a:ext cx="2542200" cy="1908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accent4"/>
                </a:solidFill>
                <a:latin typeface="Amatic SC"/>
                <a:ea typeface="Amatic SC"/>
                <a:cs typeface="Amatic SC"/>
                <a:sym typeface="Amatic SC"/>
              </a:rPr>
              <a:t>Types of Child Abuse:</a:t>
            </a:r>
            <a:endParaRPr b="1">
              <a:solidFill>
                <a:schemeClr val="accent4"/>
              </a:solidFill>
              <a:latin typeface="Amatic SC"/>
              <a:ea typeface="Amatic SC"/>
              <a:cs typeface="Amatic SC"/>
              <a:sym typeface="Amatic SC"/>
            </a:endParaRPr>
          </a:p>
          <a:p>
            <a:pPr marL="0" lvl="0" indent="0" algn="l" rtl="0">
              <a:spcBef>
                <a:spcPts val="0"/>
              </a:spcBef>
              <a:spcAft>
                <a:spcPts val="0"/>
              </a:spcAft>
              <a:buNone/>
            </a:pPr>
            <a:r>
              <a:rPr lang="en" b="1">
                <a:solidFill>
                  <a:schemeClr val="accent4"/>
                </a:solidFill>
                <a:latin typeface="Amatic SC"/>
                <a:ea typeface="Amatic SC"/>
                <a:cs typeface="Amatic SC"/>
                <a:sym typeface="Amatic SC"/>
              </a:rPr>
              <a:t>Physical-Intentional infliction of physical injury.</a:t>
            </a:r>
            <a:endParaRPr b="1">
              <a:solidFill>
                <a:schemeClr val="accent4"/>
              </a:solidFill>
              <a:latin typeface="Amatic SC"/>
              <a:ea typeface="Amatic SC"/>
              <a:cs typeface="Amatic SC"/>
              <a:sym typeface="Amatic SC"/>
            </a:endParaRPr>
          </a:p>
          <a:p>
            <a:pPr marL="0" lvl="0" indent="0" algn="l" rtl="0">
              <a:spcBef>
                <a:spcPts val="0"/>
              </a:spcBef>
              <a:spcAft>
                <a:spcPts val="0"/>
              </a:spcAft>
              <a:buNone/>
            </a:pPr>
            <a:r>
              <a:rPr lang="en" b="1">
                <a:solidFill>
                  <a:schemeClr val="accent4"/>
                </a:solidFill>
                <a:latin typeface="Amatic SC"/>
                <a:ea typeface="Amatic SC"/>
                <a:cs typeface="Amatic SC"/>
                <a:sym typeface="Amatic SC"/>
              </a:rPr>
              <a:t>Sexual-Expsoing children to sexual content, fondling, intercourse &amp; Pornograpghy</a:t>
            </a:r>
            <a:endParaRPr b="1">
              <a:solidFill>
                <a:schemeClr val="accent4"/>
              </a:solidFill>
              <a:latin typeface="Amatic SC"/>
              <a:ea typeface="Amatic SC"/>
              <a:cs typeface="Amatic SC"/>
              <a:sym typeface="Amatic SC"/>
            </a:endParaRPr>
          </a:p>
          <a:p>
            <a:pPr marL="0" lvl="0" indent="0" algn="l" rtl="0">
              <a:spcBef>
                <a:spcPts val="0"/>
              </a:spcBef>
              <a:spcAft>
                <a:spcPts val="0"/>
              </a:spcAft>
              <a:buNone/>
            </a:pPr>
            <a:r>
              <a:rPr lang="en" b="1">
                <a:solidFill>
                  <a:schemeClr val="accent4"/>
                </a:solidFill>
                <a:latin typeface="Amatic SC"/>
                <a:ea typeface="Amatic SC"/>
                <a:cs typeface="Amatic SC"/>
                <a:sym typeface="Amatic SC"/>
              </a:rPr>
              <a:t>Psychological-Verbal attacks &amp; Threats</a:t>
            </a:r>
            <a:endParaRPr b="1">
              <a:solidFill>
                <a:schemeClr val="accent4"/>
              </a:solidFill>
              <a:latin typeface="Amatic SC"/>
              <a:ea typeface="Amatic SC"/>
              <a:cs typeface="Amatic SC"/>
              <a:sym typeface="Amatic SC"/>
            </a:endParaRPr>
          </a:p>
          <a:p>
            <a:pPr marL="0" lvl="0" indent="0" algn="l" rtl="0">
              <a:spcBef>
                <a:spcPts val="0"/>
              </a:spcBef>
              <a:spcAft>
                <a:spcPts val="0"/>
              </a:spcAft>
              <a:buNone/>
            </a:pPr>
            <a:r>
              <a:rPr lang="en" b="1">
                <a:solidFill>
                  <a:schemeClr val="accent4"/>
                </a:solidFill>
                <a:latin typeface="Amatic SC"/>
                <a:ea typeface="Amatic SC"/>
                <a:cs typeface="Amatic SC"/>
                <a:sym typeface="Amatic SC"/>
              </a:rPr>
              <a:t>Neglect- Depriving children of basic human needs</a:t>
            </a:r>
            <a:endParaRPr b="1">
              <a:solidFill>
                <a:schemeClr val="accent4"/>
              </a:solidFill>
              <a:latin typeface="Amatic SC"/>
              <a:ea typeface="Amatic SC"/>
              <a:cs typeface="Amatic SC"/>
              <a:sym typeface="Amatic SC"/>
            </a:endParaRPr>
          </a:p>
        </p:txBody>
      </p:sp>
      <p:cxnSp>
        <p:nvCxnSpPr>
          <p:cNvPr id="178" name="Google Shape;178;p24"/>
          <p:cNvCxnSpPr/>
          <p:nvPr/>
        </p:nvCxnSpPr>
        <p:spPr>
          <a:xfrm>
            <a:off x="2610075" y="3980800"/>
            <a:ext cx="1025100" cy="0"/>
          </a:xfrm>
          <a:prstGeom prst="straightConnector1">
            <a:avLst/>
          </a:prstGeom>
          <a:noFill/>
          <a:ln w="9525" cap="flat" cmpd="sng">
            <a:solidFill>
              <a:schemeClr val="dk2"/>
            </a:solidFill>
            <a:prstDash val="solid"/>
            <a:round/>
            <a:headEnd type="none" w="med" len="med"/>
            <a:tailEnd type="triangle" w="med" len="med"/>
          </a:ln>
        </p:spPr>
      </p:cxnSp>
      <p:sp>
        <p:nvSpPr>
          <p:cNvPr id="179" name="Google Shape;179;p24"/>
          <p:cNvSpPr txBox="1"/>
          <p:nvPr/>
        </p:nvSpPr>
        <p:spPr>
          <a:xfrm>
            <a:off x="3715575" y="3051025"/>
            <a:ext cx="2168700" cy="190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dk2"/>
                </a:solidFill>
                <a:latin typeface="Amatic SC"/>
                <a:ea typeface="Amatic SC"/>
                <a:cs typeface="Amatic SC"/>
                <a:sym typeface="Amatic SC"/>
              </a:rPr>
              <a:t>Child Abuse has immediate and long-term effects on children.</a:t>
            </a:r>
            <a:endParaRPr b="1">
              <a:solidFill>
                <a:schemeClr val="dk2"/>
              </a:solidFill>
              <a:latin typeface="Amatic SC"/>
              <a:ea typeface="Amatic SC"/>
              <a:cs typeface="Amatic SC"/>
              <a:sym typeface="Amatic SC"/>
            </a:endParaRPr>
          </a:p>
          <a:p>
            <a:pPr marL="0" lvl="0" indent="0" algn="l" rtl="0">
              <a:spcBef>
                <a:spcPts val="0"/>
              </a:spcBef>
              <a:spcAft>
                <a:spcPts val="0"/>
              </a:spcAft>
              <a:buNone/>
            </a:pPr>
            <a:r>
              <a:rPr lang="en" b="1">
                <a:solidFill>
                  <a:schemeClr val="dk2"/>
                </a:solidFill>
                <a:latin typeface="Amatic SC"/>
                <a:ea typeface="Amatic SC"/>
                <a:cs typeface="Amatic SC"/>
                <a:sym typeface="Amatic SC"/>
              </a:rPr>
              <a:t> immediate effects include: low self-esteem, anger, depression, fear, etc.</a:t>
            </a:r>
            <a:endParaRPr b="1">
              <a:solidFill>
                <a:schemeClr val="dk2"/>
              </a:solidFill>
              <a:latin typeface="Amatic SC"/>
              <a:ea typeface="Amatic SC"/>
              <a:cs typeface="Amatic SC"/>
              <a:sym typeface="Amatic SC"/>
            </a:endParaRPr>
          </a:p>
          <a:p>
            <a:pPr marL="0" lvl="0" indent="0" algn="l" rtl="0">
              <a:spcBef>
                <a:spcPts val="0"/>
              </a:spcBef>
              <a:spcAft>
                <a:spcPts val="0"/>
              </a:spcAft>
              <a:buNone/>
            </a:pPr>
            <a:r>
              <a:rPr lang="en" b="1">
                <a:solidFill>
                  <a:schemeClr val="dk2"/>
                </a:solidFill>
                <a:latin typeface="Amatic SC"/>
                <a:ea typeface="Amatic SC"/>
                <a:cs typeface="Amatic SC"/>
                <a:sym typeface="Amatic SC"/>
              </a:rPr>
              <a:t>Long-Term Effects (Adulthood): Depression, SUicide Ideation, Anxiety, Self-Destructive Behaviors, etc </a:t>
            </a:r>
            <a:endParaRPr b="1">
              <a:solidFill>
                <a:schemeClr val="dk2"/>
              </a:solidFill>
              <a:latin typeface="Amatic SC"/>
              <a:ea typeface="Amatic SC"/>
              <a:cs typeface="Amatic SC"/>
              <a:sym typeface="Amatic SC"/>
            </a:endParaRPr>
          </a:p>
        </p:txBody>
      </p:sp>
      <p:cxnSp>
        <p:nvCxnSpPr>
          <p:cNvPr id="180" name="Google Shape;180;p24"/>
          <p:cNvCxnSpPr/>
          <p:nvPr/>
        </p:nvCxnSpPr>
        <p:spPr>
          <a:xfrm>
            <a:off x="5810475" y="3980800"/>
            <a:ext cx="1025100" cy="0"/>
          </a:xfrm>
          <a:prstGeom prst="straightConnector1">
            <a:avLst/>
          </a:prstGeom>
          <a:noFill/>
          <a:ln w="9525" cap="flat" cmpd="sng">
            <a:solidFill>
              <a:schemeClr val="dk2"/>
            </a:solidFill>
            <a:prstDash val="solid"/>
            <a:round/>
            <a:headEnd type="none" w="med" len="med"/>
            <a:tailEnd type="triangle" w="med" len="med"/>
          </a:ln>
        </p:spPr>
      </p:cxnSp>
      <p:sp>
        <p:nvSpPr>
          <p:cNvPr id="181" name="Google Shape;181;p24"/>
          <p:cNvSpPr txBox="1"/>
          <p:nvPr/>
        </p:nvSpPr>
        <p:spPr>
          <a:xfrm>
            <a:off x="6864375" y="3020250"/>
            <a:ext cx="2168700" cy="190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accent4"/>
                </a:solidFill>
                <a:latin typeface="Amatic SC"/>
                <a:ea typeface="Amatic SC"/>
                <a:cs typeface="Amatic SC"/>
                <a:sym typeface="Amatic SC"/>
              </a:rPr>
              <a:t>Horton and Cruise Guidelines for Counselors Assessing Child Maltreatment in Children and Adults: 1) Be aware of the current abuse literature, 2) Assess mediating factors in addition to common symptoms, 3) Take an ecological Approach to assessment</a:t>
            </a:r>
            <a:endParaRPr b="1">
              <a:solidFill>
                <a:schemeClr val="accent4"/>
              </a:solidFill>
              <a:latin typeface="Amatic SC"/>
              <a:ea typeface="Amatic SC"/>
              <a:cs typeface="Amatic SC"/>
              <a:sym typeface="Amatic S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068500" y="184350"/>
            <a:ext cx="4571100" cy="858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solidFill>
                  <a:schemeClr val="lt1"/>
                </a:solidFill>
                <a:highlight>
                  <a:schemeClr val="accent2"/>
                </a:highlight>
                <a:latin typeface="Amatic SC"/>
                <a:ea typeface="Amatic SC"/>
                <a:cs typeface="Amatic SC"/>
                <a:sym typeface="Amatic SC"/>
              </a:rPr>
              <a:t>Assessment of Intelligence</a:t>
            </a:r>
            <a:endParaRPr b="1">
              <a:solidFill>
                <a:schemeClr val="lt1"/>
              </a:solidFill>
              <a:highlight>
                <a:schemeClr val="accent2"/>
              </a:highlight>
              <a:latin typeface="Amatic SC"/>
              <a:ea typeface="Amatic SC"/>
              <a:cs typeface="Amatic SC"/>
              <a:sym typeface="Amatic SC"/>
            </a:endParaRPr>
          </a:p>
        </p:txBody>
      </p:sp>
      <p:sp>
        <p:nvSpPr>
          <p:cNvPr id="66" name="Google Shape;66;p14"/>
          <p:cNvSpPr/>
          <p:nvPr/>
        </p:nvSpPr>
        <p:spPr>
          <a:xfrm>
            <a:off x="1915475" y="2727150"/>
            <a:ext cx="2356200" cy="2202900"/>
          </a:xfrm>
          <a:prstGeom prst="ellipse">
            <a:avLst/>
          </a:prstGeom>
          <a:solidFill>
            <a:schemeClr val="accent4"/>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1200"/>
              </a:spcAft>
              <a:buClr>
                <a:schemeClr val="dk2"/>
              </a:buClr>
              <a:buSzPts val="1100"/>
              <a:buFont typeface="Arial"/>
              <a:buNone/>
            </a:pPr>
            <a:r>
              <a:rPr lang="en" sz="1600" b="1">
                <a:solidFill>
                  <a:schemeClr val="dk2"/>
                </a:solidFill>
                <a:latin typeface="Amatic SC"/>
                <a:ea typeface="Amatic SC"/>
                <a:cs typeface="Amatic SC"/>
                <a:sym typeface="Amatic SC"/>
              </a:rPr>
              <a:t> Counselors use intelligence tests in order to place their clients in certain institutions such as education or vocation. </a:t>
            </a:r>
            <a:endParaRPr sz="1600"/>
          </a:p>
        </p:txBody>
      </p:sp>
      <p:sp>
        <p:nvSpPr>
          <p:cNvPr id="67" name="Google Shape;67;p14"/>
          <p:cNvSpPr/>
          <p:nvPr/>
        </p:nvSpPr>
        <p:spPr>
          <a:xfrm>
            <a:off x="4271675" y="970300"/>
            <a:ext cx="2356200" cy="2202900"/>
          </a:xfrm>
          <a:prstGeom prst="ellipse">
            <a:avLst/>
          </a:prstGeom>
          <a:solidFill>
            <a:schemeClr val="accent4"/>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endParaRPr sz="1600" b="1">
              <a:solidFill>
                <a:schemeClr val="dk2"/>
              </a:solidFill>
              <a:latin typeface="Amatic SC"/>
              <a:ea typeface="Amatic SC"/>
              <a:cs typeface="Amatic SC"/>
              <a:sym typeface="Amatic SC"/>
            </a:endParaRPr>
          </a:p>
          <a:p>
            <a:pPr marL="0" lvl="0" indent="0" algn="ctr" rtl="0">
              <a:lnSpc>
                <a:spcPct val="115000"/>
              </a:lnSpc>
              <a:spcBef>
                <a:spcPts val="1200"/>
              </a:spcBef>
              <a:spcAft>
                <a:spcPts val="1200"/>
              </a:spcAft>
              <a:buClr>
                <a:schemeClr val="dk2"/>
              </a:buClr>
              <a:buSzPts val="1100"/>
              <a:buFont typeface="Arial"/>
              <a:buNone/>
            </a:pPr>
            <a:r>
              <a:rPr lang="en" sz="1600" b="1">
                <a:solidFill>
                  <a:schemeClr val="dk2"/>
                </a:solidFill>
                <a:latin typeface="Amatic SC"/>
                <a:ea typeface="Amatic SC"/>
                <a:cs typeface="Amatic SC"/>
                <a:sym typeface="Amatic SC"/>
              </a:rPr>
              <a:t>One does NOT need a certain level of intelligence to talk to someone such a counselor or a psychiatrist. </a:t>
            </a:r>
            <a:endParaRPr sz="1200"/>
          </a:p>
        </p:txBody>
      </p:sp>
      <p:sp>
        <p:nvSpPr>
          <p:cNvPr id="68" name="Google Shape;68;p14"/>
          <p:cNvSpPr/>
          <p:nvPr/>
        </p:nvSpPr>
        <p:spPr>
          <a:xfrm>
            <a:off x="123900" y="658600"/>
            <a:ext cx="2286000" cy="2135700"/>
          </a:xfrm>
          <a:prstGeom prst="ellipse">
            <a:avLst/>
          </a:prstGeom>
          <a:solidFill>
            <a:schemeClr val="accent4"/>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2"/>
              </a:buClr>
              <a:buSzPts val="1100"/>
              <a:buFont typeface="Arial"/>
              <a:buNone/>
            </a:pPr>
            <a:endParaRPr sz="1600" b="1">
              <a:solidFill>
                <a:schemeClr val="dk2"/>
              </a:solidFill>
              <a:latin typeface="Amatic SC"/>
              <a:ea typeface="Amatic SC"/>
              <a:cs typeface="Amatic SC"/>
              <a:sym typeface="Amatic SC"/>
            </a:endParaRPr>
          </a:p>
          <a:p>
            <a:pPr marL="0" lvl="0" indent="0" algn="ctr" rtl="0">
              <a:spcBef>
                <a:spcPts val="0"/>
              </a:spcBef>
              <a:spcAft>
                <a:spcPts val="0"/>
              </a:spcAft>
              <a:buClr>
                <a:schemeClr val="dk2"/>
              </a:buClr>
              <a:buSzPts val="1100"/>
              <a:buFont typeface="Arial"/>
              <a:buNone/>
            </a:pPr>
            <a:r>
              <a:rPr lang="en" sz="1600" b="1">
                <a:solidFill>
                  <a:schemeClr val="dk2"/>
                </a:solidFill>
                <a:latin typeface="Amatic SC"/>
                <a:ea typeface="Amatic SC"/>
                <a:cs typeface="Amatic SC"/>
                <a:sym typeface="Amatic SC"/>
              </a:rPr>
              <a:t>What is intelligence?  BEing able to understand past experiences and being able to apply knowledge to complete certain tasks.</a:t>
            </a:r>
            <a:r>
              <a:rPr lang="en" sz="1600" b="1" u="sng">
                <a:solidFill>
                  <a:schemeClr val="dk2"/>
                </a:solidFill>
                <a:latin typeface="Amatic SC"/>
                <a:ea typeface="Amatic SC"/>
                <a:cs typeface="Amatic SC"/>
                <a:sym typeface="Amatic SC"/>
              </a:rPr>
              <a:t> </a:t>
            </a:r>
            <a:endParaRPr sz="1200"/>
          </a:p>
        </p:txBody>
      </p:sp>
      <p:pic>
        <p:nvPicPr>
          <p:cNvPr id="69" name="Google Shape;69;p14"/>
          <p:cNvPicPr preferRelativeResize="0"/>
          <p:nvPr/>
        </p:nvPicPr>
        <p:blipFill>
          <a:blip r:embed="rId3">
            <a:alphaModFix/>
          </a:blip>
          <a:stretch>
            <a:fillRect/>
          </a:stretch>
        </p:blipFill>
        <p:spPr>
          <a:xfrm>
            <a:off x="123900" y="3607500"/>
            <a:ext cx="1512500" cy="1104850"/>
          </a:xfrm>
          <a:prstGeom prst="rect">
            <a:avLst/>
          </a:prstGeom>
          <a:noFill/>
          <a:ln>
            <a:noFill/>
          </a:ln>
        </p:spPr>
      </p:pic>
      <p:pic>
        <p:nvPicPr>
          <p:cNvPr id="70" name="Google Shape;70;p14"/>
          <p:cNvPicPr preferRelativeResize="0"/>
          <p:nvPr/>
        </p:nvPicPr>
        <p:blipFill>
          <a:blip r:embed="rId4">
            <a:alphaModFix/>
          </a:blip>
          <a:stretch>
            <a:fillRect/>
          </a:stretch>
        </p:blipFill>
        <p:spPr>
          <a:xfrm>
            <a:off x="6858474" y="269350"/>
            <a:ext cx="1893399" cy="1472200"/>
          </a:xfrm>
          <a:prstGeom prst="rect">
            <a:avLst/>
          </a:prstGeom>
          <a:noFill/>
          <a:ln>
            <a:noFill/>
          </a:ln>
        </p:spPr>
      </p:pic>
      <p:sp>
        <p:nvSpPr>
          <p:cNvPr id="71" name="Google Shape;71;p14"/>
          <p:cNvSpPr/>
          <p:nvPr/>
        </p:nvSpPr>
        <p:spPr>
          <a:xfrm>
            <a:off x="6439300" y="2817350"/>
            <a:ext cx="2356200" cy="2202900"/>
          </a:xfrm>
          <a:prstGeom prst="ellipse">
            <a:avLst/>
          </a:prstGeom>
          <a:solidFill>
            <a:schemeClr val="accent4"/>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endParaRPr sz="1600" b="1">
              <a:solidFill>
                <a:schemeClr val="dk2"/>
              </a:solidFill>
              <a:latin typeface="Amatic SC"/>
              <a:ea typeface="Amatic SC"/>
              <a:cs typeface="Amatic SC"/>
              <a:sym typeface="Amatic SC"/>
            </a:endParaRPr>
          </a:p>
          <a:p>
            <a:pPr marL="0" lvl="0" indent="0" algn="ctr" rtl="0">
              <a:lnSpc>
                <a:spcPct val="115000"/>
              </a:lnSpc>
              <a:spcBef>
                <a:spcPts val="1200"/>
              </a:spcBef>
              <a:spcAft>
                <a:spcPts val="1200"/>
              </a:spcAft>
              <a:buNone/>
            </a:pPr>
            <a:r>
              <a:rPr lang="en" sz="1600" b="1">
                <a:solidFill>
                  <a:schemeClr val="dk2"/>
                </a:solidFill>
                <a:latin typeface="Amatic SC"/>
                <a:ea typeface="Amatic SC"/>
                <a:cs typeface="Amatic SC"/>
                <a:sym typeface="Amatic SC"/>
              </a:rPr>
              <a:t>There are a handful theories of intelligence that we can explore to understand intelligence better. </a:t>
            </a:r>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Clr>
                <a:schemeClr val="dk2"/>
              </a:buClr>
              <a:buSzPct val="36666"/>
              <a:buFont typeface="Arial"/>
              <a:buNone/>
            </a:pPr>
            <a:r>
              <a:rPr lang="en" b="1">
                <a:solidFill>
                  <a:schemeClr val="lt1"/>
                </a:solidFill>
                <a:highlight>
                  <a:schemeClr val="accent2"/>
                </a:highlight>
                <a:latin typeface="Amatic SC"/>
                <a:ea typeface="Amatic SC"/>
                <a:cs typeface="Amatic SC"/>
                <a:sym typeface="Amatic SC"/>
              </a:rPr>
              <a:t>Assessment of Intelligence</a:t>
            </a:r>
            <a:endParaRPr b="1">
              <a:solidFill>
                <a:schemeClr val="lt1"/>
              </a:solidFill>
              <a:highlight>
                <a:schemeClr val="accent2"/>
              </a:highlight>
              <a:latin typeface="Amatic SC"/>
              <a:ea typeface="Amatic SC"/>
              <a:cs typeface="Amatic SC"/>
              <a:sym typeface="Amatic SC"/>
            </a:endParaRPr>
          </a:p>
        </p:txBody>
      </p:sp>
      <p:sp>
        <p:nvSpPr>
          <p:cNvPr id="77" name="Google Shape;77;p15"/>
          <p:cNvSpPr txBox="1">
            <a:spLocks noGrp="1"/>
          </p:cNvSpPr>
          <p:nvPr>
            <p:ph type="body" idx="1"/>
          </p:nvPr>
        </p:nvSpPr>
        <p:spPr>
          <a:xfrm>
            <a:off x="3584850" y="918650"/>
            <a:ext cx="1974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2000" b="1">
                <a:solidFill>
                  <a:schemeClr val="accent2"/>
                </a:solidFill>
                <a:latin typeface="Amatic SC"/>
                <a:ea typeface="Amatic SC"/>
                <a:cs typeface="Amatic SC"/>
                <a:sym typeface="Amatic SC"/>
              </a:rPr>
              <a:t>Theories of Intelligence </a:t>
            </a:r>
            <a:endParaRPr sz="2000" b="1">
              <a:solidFill>
                <a:schemeClr val="accent2"/>
              </a:solidFill>
              <a:latin typeface="Amatic SC"/>
              <a:ea typeface="Amatic SC"/>
              <a:cs typeface="Amatic SC"/>
              <a:sym typeface="Amatic SC"/>
            </a:endParaRPr>
          </a:p>
        </p:txBody>
      </p:sp>
      <p:sp>
        <p:nvSpPr>
          <p:cNvPr id="78" name="Google Shape;78;p15"/>
          <p:cNvSpPr/>
          <p:nvPr/>
        </p:nvSpPr>
        <p:spPr>
          <a:xfrm>
            <a:off x="1855963" y="1398150"/>
            <a:ext cx="1720150" cy="3745350"/>
          </a:xfrm>
          <a:prstGeom prst="flowChartProcess">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accent2"/>
                </a:solidFill>
                <a:latin typeface="Amatic SC"/>
                <a:ea typeface="Amatic SC"/>
                <a:cs typeface="Amatic SC"/>
                <a:sym typeface="Amatic SC"/>
              </a:rPr>
              <a:t>Thurstone’s Primary Mental Abilities</a:t>
            </a:r>
            <a:endParaRPr b="1">
              <a:solidFill>
                <a:schemeClr val="accent2"/>
              </a:solidFill>
              <a:latin typeface="Amatic SC"/>
              <a:ea typeface="Amatic SC"/>
              <a:cs typeface="Amatic SC"/>
              <a:sym typeface="Amatic SC"/>
            </a:endParaRPr>
          </a:p>
          <a:p>
            <a:pPr marL="0" lvl="0" indent="0" algn="l" rtl="0">
              <a:spcBef>
                <a:spcPts val="0"/>
              </a:spcBef>
              <a:spcAft>
                <a:spcPts val="0"/>
              </a:spcAft>
              <a:buNone/>
            </a:pPr>
            <a:r>
              <a:rPr lang="en" sz="1300">
                <a:solidFill>
                  <a:schemeClr val="accent2"/>
                </a:solidFill>
                <a:latin typeface="Amatic SC"/>
                <a:ea typeface="Amatic SC"/>
                <a:cs typeface="Amatic SC"/>
                <a:sym typeface="Amatic SC"/>
              </a:rPr>
              <a:t>Louis Thurstone argued that instead of just one general factor</a:t>
            </a:r>
            <a:r>
              <a:rPr lang="en" sz="1300" b="1">
                <a:solidFill>
                  <a:schemeClr val="accent2"/>
                </a:solidFill>
                <a:latin typeface="Amatic SC"/>
                <a:ea typeface="Amatic SC"/>
                <a:cs typeface="Amatic SC"/>
                <a:sym typeface="Amatic SC"/>
              </a:rPr>
              <a:t> </a:t>
            </a:r>
            <a:r>
              <a:rPr lang="en" sz="1300">
                <a:solidFill>
                  <a:schemeClr val="accent2"/>
                </a:solidFill>
                <a:latin typeface="Amatic SC"/>
                <a:ea typeface="Amatic SC"/>
                <a:cs typeface="Amatic SC"/>
                <a:sym typeface="Amatic SC"/>
              </a:rPr>
              <a:t>describing intelligence, it takes multiple general factors. The factors that Thurstone believed to describe intelligence are the Primary Mental Abilities. They consist of verbal comprehension (e.g., vocabulary, reading comprehension), word fluency, numerical ability, spatial visualization, associative memory, perceptual speed, and reasoning.</a:t>
            </a:r>
            <a:endParaRPr sz="1300">
              <a:solidFill>
                <a:schemeClr val="accent2"/>
              </a:solidFill>
              <a:latin typeface="Amatic SC"/>
              <a:ea typeface="Amatic SC"/>
              <a:cs typeface="Amatic SC"/>
              <a:sym typeface="Amatic SC"/>
            </a:endParaRPr>
          </a:p>
        </p:txBody>
      </p:sp>
      <p:sp>
        <p:nvSpPr>
          <p:cNvPr id="79" name="Google Shape;79;p15"/>
          <p:cNvSpPr/>
          <p:nvPr/>
        </p:nvSpPr>
        <p:spPr>
          <a:xfrm>
            <a:off x="0" y="1398150"/>
            <a:ext cx="1720150" cy="3745350"/>
          </a:xfrm>
          <a:prstGeom prst="flowChartProcess">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accent2"/>
                </a:solidFill>
                <a:latin typeface="Amatic SC"/>
                <a:ea typeface="Amatic SC"/>
                <a:cs typeface="Amatic SC"/>
                <a:sym typeface="Amatic SC"/>
              </a:rPr>
              <a:t>Spearman’s g Factor</a:t>
            </a:r>
            <a:endParaRPr b="1">
              <a:solidFill>
                <a:schemeClr val="accent2"/>
              </a:solidFill>
              <a:latin typeface="Amatic SC"/>
              <a:ea typeface="Amatic SC"/>
              <a:cs typeface="Amatic SC"/>
              <a:sym typeface="Amatic SC"/>
            </a:endParaRPr>
          </a:p>
          <a:p>
            <a:pPr marL="0" lvl="0" indent="0" algn="l" rtl="0">
              <a:spcBef>
                <a:spcPts val="0"/>
              </a:spcBef>
              <a:spcAft>
                <a:spcPts val="0"/>
              </a:spcAft>
              <a:buNone/>
            </a:pPr>
            <a:r>
              <a:rPr lang="en" sz="1300">
                <a:solidFill>
                  <a:schemeClr val="accent2"/>
                </a:solidFill>
                <a:latin typeface="Amatic SC"/>
                <a:ea typeface="Amatic SC"/>
                <a:cs typeface="Amatic SC"/>
                <a:sym typeface="Amatic SC"/>
              </a:rPr>
              <a:t>Charles Spearman asserted that in intelligence there is one general (g) factor and then several specific (s) factors. The g factor could be found from any cognitive tests but the s factor is specific to a test or a subtest. Spearman would then realize that people who would test well on the cognitive tests could score well on other tests. This caused him to believe the g factor had to deal with intelligence and further studied it. </a:t>
            </a:r>
            <a:endParaRPr sz="1300">
              <a:solidFill>
                <a:schemeClr val="accent2"/>
              </a:solidFill>
              <a:latin typeface="Amatic SC"/>
              <a:ea typeface="Amatic SC"/>
              <a:cs typeface="Amatic SC"/>
              <a:sym typeface="Amatic SC"/>
            </a:endParaRPr>
          </a:p>
        </p:txBody>
      </p:sp>
      <p:sp>
        <p:nvSpPr>
          <p:cNvPr id="80" name="Google Shape;80;p15"/>
          <p:cNvSpPr/>
          <p:nvPr/>
        </p:nvSpPr>
        <p:spPr>
          <a:xfrm>
            <a:off x="3711913" y="1398150"/>
            <a:ext cx="1720150" cy="3745350"/>
          </a:xfrm>
          <a:prstGeom prst="flowChartProcess">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accent2"/>
                </a:solidFill>
                <a:latin typeface="Amatic SC"/>
                <a:ea typeface="Amatic SC"/>
                <a:cs typeface="Amatic SC"/>
                <a:sym typeface="Amatic SC"/>
              </a:rPr>
              <a:t>Cattell–Horn–Carroll Theory of Cognitive Ability</a:t>
            </a:r>
            <a:endParaRPr b="1">
              <a:solidFill>
                <a:schemeClr val="accent2"/>
              </a:solidFill>
              <a:latin typeface="Amatic SC"/>
              <a:ea typeface="Amatic SC"/>
              <a:cs typeface="Amatic SC"/>
              <a:sym typeface="Amatic SC"/>
            </a:endParaRPr>
          </a:p>
          <a:p>
            <a:pPr marL="0" lvl="0" indent="0" algn="l" rtl="0">
              <a:spcBef>
                <a:spcPts val="0"/>
              </a:spcBef>
              <a:spcAft>
                <a:spcPts val="0"/>
              </a:spcAft>
              <a:buNone/>
            </a:pPr>
            <a:r>
              <a:rPr lang="en" sz="1300">
                <a:solidFill>
                  <a:schemeClr val="accent2"/>
                </a:solidFill>
                <a:latin typeface="Amatic SC"/>
                <a:ea typeface="Amatic SC"/>
                <a:cs typeface="Amatic SC"/>
                <a:sym typeface="Amatic SC"/>
              </a:rPr>
              <a:t>Raymond Cattell and John Horn divided intelligence into 2 types: fluid and crystallized. Fluid Intelligence is the ability to solve new problems with no prior knowledge. Crystallized Intelligence is the ability to solve problems based on previously acquired knowledge. John Carroll then expanded the model, which currently has 10 abilities (they can be found on pg. 170).</a:t>
            </a:r>
            <a:endParaRPr sz="1300">
              <a:solidFill>
                <a:schemeClr val="accent2"/>
              </a:solidFill>
              <a:latin typeface="Amatic SC"/>
              <a:ea typeface="Amatic SC"/>
              <a:cs typeface="Amatic SC"/>
              <a:sym typeface="Amatic SC"/>
            </a:endParaRPr>
          </a:p>
          <a:p>
            <a:pPr marL="0" lvl="0" indent="0" algn="l" rtl="0">
              <a:spcBef>
                <a:spcPts val="0"/>
              </a:spcBef>
              <a:spcAft>
                <a:spcPts val="0"/>
              </a:spcAft>
              <a:buNone/>
            </a:pPr>
            <a:endParaRPr sz="1300">
              <a:solidFill>
                <a:schemeClr val="accent2"/>
              </a:solidFill>
              <a:latin typeface="Amatic SC"/>
              <a:ea typeface="Amatic SC"/>
              <a:cs typeface="Amatic SC"/>
              <a:sym typeface="Amatic SC"/>
            </a:endParaRPr>
          </a:p>
          <a:p>
            <a:pPr marL="0" lvl="0" indent="0" algn="l" rtl="0">
              <a:spcBef>
                <a:spcPts val="0"/>
              </a:spcBef>
              <a:spcAft>
                <a:spcPts val="0"/>
              </a:spcAft>
              <a:buNone/>
            </a:pPr>
            <a:r>
              <a:rPr lang="en" sz="1300">
                <a:solidFill>
                  <a:schemeClr val="accent2"/>
                </a:solidFill>
                <a:latin typeface="Amatic SC"/>
                <a:ea typeface="Amatic SC"/>
                <a:cs typeface="Amatic SC"/>
                <a:sym typeface="Amatic SC"/>
              </a:rPr>
              <a:t> </a:t>
            </a:r>
            <a:endParaRPr sz="1300">
              <a:solidFill>
                <a:schemeClr val="accent2"/>
              </a:solidFill>
              <a:latin typeface="Amatic SC"/>
              <a:ea typeface="Amatic SC"/>
              <a:cs typeface="Amatic SC"/>
              <a:sym typeface="Amatic SC"/>
            </a:endParaRPr>
          </a:p>
        </p:txBody>
      </p:sp>
      <p:sp>
        <p:nvSpPr>
          <p:cNvPr id="81" name="Google Shape;81;p15"/>
          <p:cNvSpPr/>
          <p:nvPr/>
        </p:nvSpPr>
        <p:spPr>
          <a:xfrm>
            <a:off x="5559150" y="1398150"/>
            <a:ext cx="1720150" cy="3745350"/>
          </a:xfrm>
          <a:prstGeom prst="flowChartProcess">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accent2"/>
                </a:solidFill>
                <a:latin typeface="Amatic SC"/>
                <a:ea typeface="Amatic SC"/>
                <a:cs typeface="Amatic SC"/>
                <a:sym typeface="Amatic SC"/>
              </a:rPr>
              <a:t>Sternberg Triarchic Theory</a:t>
            </a:r>
            <a:endParaRPr b="1">
              <a:solidFill>
                <a:schemeClr val="accent2"/>
              </a:solidFill>
              <a:latin typeface="Amatic SC"/>
              <a:ea typeface="Amatic SC"/>
              <a:cs typeface="Amatic SC"/>
              <a:sym typeface="Amatic SC"/>
            </a:endParaRPr>
          </a:p>
          <a:p>
            <a:pPr marL="0" lvl="0" indent="0" algn="l" rtl="0">
              <a:spcBef>
                <a:spcPts val="0"/>
              </a:spcBef>
              <a:spcAft>
                <a:spcPts val="0"/>
              </a:spcAft>
              <a:buNone/>
            </a:pPr>
            <a:r>
              <a:rPr lang="en" sz="1300">
                <a:solidFill>
                  <a:schemeClr val="accent2"/>
                </a:solidFill>
                <a:latin typeface="Amatic SC"/>
                <a:ea typeface="Amatic SC"/>
                <a:cs typeface="Amatic SC"/>
                <a:sym typeface="Amatic SC"/>
              </a:rPr>
              <a:t>Robert Sternberg came to the conclusion that Intelligence is based on how well someone can process information. Sternberg’s 3 types of intelligences that interact with each other. The 3 types are: Componential intelligence (internal components or mechanisms), Experiential intelligence (behaviors and experiences), and Contextual intelligence (actions toward the environment). </a:t>
            </a:r>
            <a:endParaRPr sz="1300">
              <a:solidFill>
                <a:schemeClr val="accent2"/>
              </a:solidFill>
              <a:latin typeface="Amatic SC"/>
              <a:ea typeface="Amatic SC"/>
              <a:cs typeface="Amatic SC"/>
              <a:sym typeface="Amatic SC"/>
            </a:endParaRPr>
          </a:p>
          <a:p>
            <a:pPr marL="0" lvl="0" indent="0" algn="l" rtl="0">
              <a:spcBef>
                <a:spcPts val="0"/>
              </a:spcBef>
              <a:spcAft>
                <a:spcPts val="0"/>
              </a:spcAft>
              <a:buNone/>
            </a:pPr>
            <a:endParaRPr sz="1300">
              <a:solidFill>
                <a:schemeClr val="accent2"/>
              </a:solidFill>
              <a:latin typeface="Amatic SC"/>
              <a:ea typeface="Amatic SC"/>
              <a:cs typeface="Amatic SC"/>
              <a:sym typeface="Amatic SC"/>
            </a:endParaRPr>
          </a:p>
          <a:p>
            <a:pPr marL="0" lvl="0" indent="0" algn="l" rtl="0">
              <a:spcBef>
                <a:spcPts val="0"/>
              </a:spcBef>
              <a:spcAft>
                <a:spcPts val="0"/>
              </a:spcAft>
              <a:buNone/>
            </a:pPr>
            <a:r>
              <a:rPr lang="en" sz="1300">
                <a:solidFill>
                  <a:schemeClr val="accent2"/>
                </a:solidFill>
                <a:latin typeface="Amatic SC"/>
                <a:ea typeface="Amatic SC"/>
                <a:cs typeface="Amatic SC"/>
                <a:sym typeface="Amatic SC"/>
              </a:rPr>
              <a:t>. </a:t>
            </a:r>
            <a:endParaRPr sz="1300">
              <a:solidFill>
                <a:schemeClr val="accent2"/>
              </a:solidFill>
              <a:latin typeface="Amatic SC"/>
              <a:ea typeface="Amatic SC"/>
              <a:cs typeface="Amatic SC"/>
              <a:sym typeface="Amatic SC"/>
            </a:endParaRPr>
          </a:p>
        </p:txBody>
      </p:sp>
      <p:sp>
        <p:nvSpPr>
          <p:cNvPr id="82" name="Google Shape;82;p15"/>
          <p:cNvSpPr/>
          <p:nvPr/>
        </p:nvSpPr>
        <p:spPr>
          <a:xfrm>
            <a:off x="7406375" y="1398150"/>
            <a:ext cx="1737625" cy="3745350"/>
          </a:xfrm>
          <a:prstGeom prst="flowChartProcess">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accent2"/>
                </a:solidFill>
                <a:latin typeface="Amatic SC"/>
                <a:ea typeface="Amatic SC"/>
                <a:cs typeface="Amatic SC"/>
                <a:sym typeface="Amatic SC"/>
              </a:rPr>
              <a:t>Gardner’s Multiple Intelligences </a:t>
            </a:r>
            <a:endParaRPr b="1">
              <a:solidFill>
                <a:schemeClr val="accent2"/>
              </a:solidFill>
              <a:latin typeface="Amatic SC"/>
              <a:ea typeface="Amatic SC"/>
              <a:cs typeface="Amatic SC"/>
              <a:sym typeface="Amatic SC"/>
            </a:endParaRPr>
          </a:p>
          <a:p>
            <a:pPr marL="0" lvl="0" indent="0" algn="l" rtl="0">
              <a:spcBef>
                <a:spcPts val="0"/>
              </a:spcBef>
              <a:spcAft>
                <a:spcPts val="0"/>
              </a:spcAft>
              <a:buNone/>
            </a:pPr>
            <a:r>
              <a:rPr lang="en" sz="1300">
                <a:solidFill>
                  <a:schemeClr val="accent2"/>
                </a:solidFill>
                <a:latin typeface="Amatic SC"/>
                <a:ea typeface="Amatic SC"/>
                <a:cs typeface="Amatic SC"/>
                <a:sym typeface="Amatic SC"/>
              </a:rPr>
              <a:t>Howard Gardner presents that there are 8 types of intelligences. His model includes the 8 types which he calls the multiple intelligences. The 8 types are as follows: musical intelligence, body-kinesthetic intelligence, logical-mathematical intelligence, linguistic intelligence, spatial intelligence, interpersonal intelligence, intrapersonal intelligence, naturalist intelligence (All described in PG. 170). </a:t>
            </a:r>
            <a:endParaRPr sz="1300">
              <a:solidFill>
                <a:schemeClr val="accent2"/>
              </a:solidFill>
              <a:latin typeface="Amatic SC"/>
              <a:ea typeface="Amatic SC"/>
              <a:cs typeface="Amatic SC"/>
              <a:sym typeface="Amatic S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700" b="1">
                <a:highlight>
                  <a:schemeClr val="accent4"/>
                </a:highlight>
                <a:latin typeface="Amatic SC"/>
                <a:ea typeface="Amatic SC"/>
                <a:cs typeface="Amatic SC"/>
                <a:sym typeface="Amatic SC"/>
              </a:rPr>
              <a:t>Ability Testing: Academic Aptitude and Achievement</a:t>
            </a:r>
            <a:endParaRPr sz="4500" b="1">
              <a:highlight>
                <a:schemeClr val="accent4"/>
              </a:highlight>
              <a:latin typeface="Amatic SC"/>
              <a:ea typeface="Amatic SC"/>
              <a:cs typeface="Amatic SC"/>
              <a:sym typeface="Amatic SC"/>
            </a:endParaRPr>
          </a:p>
        </p:txBody>
      </p:sp>
      <p:sp>
        <p:nvSpPr>
          <p:cNvPr id="88" name="Google Shape;88;p16"/>
          <p:cNvSpPr txBox="1">
            <a:spLocks noGrp="1"/>
          </p:cNvSpPr>
          <p:nvPr>
            <p:ph type="body" idx="1"/>
          </p:nvPr>
        </p:nvSpPr>
        <p:spPr>
          <a:xfrm>
            <a:off x="1533725" y="975350"/>
            <a:ext cx="6338400" cy="7023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2700" b="1">
                <a:solidFill>
                  <a:schemeClr val="accent4"/>
                </a:solidFill>
                <a:latin typeface="Amatic SC"/>
                <a:ea typeface="Amatic SC"/>
                <a:cs typeface="Amatic SC"/>
                <a:sym typeface="Amatic SC"/>
              </a:rPr>
              <a:t>Aptitude					Vs.				Achievement</a:t>
            </a:r>
            <a:endParaRPr sz="2700" b="1">
              <a:solidFill>
                <a:schemeClr val="accent4"/>
              </a:solidFill>
              <a:latin typeface="Amatic SC"/>
              <a:ea typeface="Amatic SC"/>
              <a:cs typeface="Amatic SC"/>
              <a:sym typeface="Amatic SC"/>
            </a:endParaRPr>
          </a:p>
        </p:txBody>
      </p:sp>
      <p:sp>
        <p:nvSpPr>
          <p:cNvPr id="89" name="Google Shape;89;p16"/>
          <p:cNvSpPr txBox="1"/>
          <p:nvPr/>
        </p:nvSpPr>
        <p:spPr>
          <a:xfrm>
            <a:off x="694850" y="1508300"/>
            <a:ext cx="2982600" cy="19086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Clr>
                <a:schemeClr val="accent4"/>
              </a:buClr>
              <a:buSzPts val="1600"/>
              <a:buFont typeface="Amatic SC"/>
              <a:buChar char="●"/>
            </a:pPr>
            <a:r>
              <a:rPr lang="en" sz="1600" b="1">
                <a:solidFill>
                  <a:schemeClr val="accent4"/>
                </a:solidFill>
                <a:latin typeface="Amatic SC"/>
                <a:ea typeface="Amatic SC"/>
                <a:cs typeface="Amatic SC"/>
                <a:sym typeface="Amatic SC"/>
              </a:rPr>
              <a:t>Normally used for prediction purposes</a:t>
            </a:r>
            <a:endParaRPr sz="1600" b="1">
              <a:solidFill>
                <a:schemeClr val="accent4"/>
              </a:solidFill>
              <a:latin typeface="Amatic SC"/>
              <a:ea typeface="Amatic SC"/>
              <a:cs typeface="Amatic SC"/>
              <a:sym typeface="Amatic SC"/>
            </a:endParaRPr>
          </a:p>
          <a:p>
            <a:pPr marL="457200" lvl="0" indent="-330200" algn="l" rtl="0">
              <a:spcBef>
                <a:spcPts val="0"/>
              </a:spcBef>
              <a:spcAft>
                <a:spcPts val="0"/>
              </a:spcAft>
              <a:buClr>
                <a:schemeClr val="accent4"/>
              </a:buClr>
              <a:buSzPts val="1600"/>
              <a:buFont typeface="Amatic SC"/>
              <a:buChar char="●"/>
            </a:pPr>
            <a:r>
              <a:rPr lang="en" sz="1600" b="1">
                <a:solidFill>
                  <a:schemeClr val="accent4"/>
                </a:solidFill>
                <a:latin typeface="Amatic SC"/>
                <a:ea typeface="Amatic SC"/>
                <a:cs typeface="Amatic SC"/>
                <a:sym typeface="Amatic SC"/>
              </a:rPr>
              <a:t>Measures what skills or knowledge could be acquired by someone </a:t>
            </a:r>
            <a:endParaRPr sz="1600" b="1">
              <a:solidFill>
                <a:schemeClr val="accent4"/>
              </a:solidFill>
              <a:latin typeface="Amatic SC"/>
              <a:ea typeface="Amatic SC"/>
              <a:cs typeface="Amatic SC"/>
              <a:sym typeface="Amatic SC"/>
            </a:endParaRPr>
          </a:p>
          <a:p>
            <a:pPr marL="457200" lvl="0" indent="-330200" algn="l" rtl="0">
              <a:spcBef>
                <a:spcPts val="0"/>
              </a:spcBef>
              <a:spcAft>
                <a:spcPts val="0"/>
              </a:spcAft>
              <a:buClr>
                <a:schemeClr val="accent4"/>
              </a:buClr>
              <a:buSzPts val="1600"/>
              <a:buFont typeface="Amatic SC"/>
              <a:buChar char="●"/>
            </a:pPr>
            <a:r>
              <a:rPr lang="en" sz="1600" b="1">
                <a:solidFill>
                  <a:schemeClr val="accent4"/>
                </a:solidFill>
                <a:latin typeface="Amatic SC"/>
                <a:ea typeface="Amatic SC"/>
                <a:cs typeface="Amatic SC"/>
                <a:sym typeface="Amatic SC"/>
              </a:rPr>
              <a:t>Mainly used for scholastic purposes </a:t>
            </a:r>
            <a:endParaRPr sz="1600" b="1">
              <a:solidFill>
                <a:schemeClr val="accent4"/>
              </a:solidFill>
              <a:latin typeface="Amatic SC"/>
              <a:ea typeface="Amatic SC"/>
              <a:cs typeface="Amatic SC"/>
              <a:sym typeface="Amatic SC"/>
            </a:endParaRPr>
          </a:p>
          <a:p>
            <a:pPr marL="457200" lvl="0" indent="-330200" algn="l" rtl="0">
              <a:spcBef>
                <a:spcPts val="0"/>
              </a:spcBef>
              <a:spcAft>
                <a:spcPts val="0"/>
              </a:spcAft>
              <a:buClr>
                <a:schemeClr val="accent4"/>
              </a:buClr>
              <a:buSzPts val="1600"/>
              <a:buFont typeface="Amatic SC"/>
              <a:buChar char="●"/>
            </a:pPr>
            <a:r>
              <a:rPr lang="en" sz="1600" b="1">
                <a:solidFill>
                  <a:schemeClr val="accent4"/>
                </a:solidFill>
                <a:latin typeface="Amatic SC"/>
                <a:ea typeface="Amatic SC"/>
                <a:cs typeface="Amatic SC"/>
                <a:sym typeface="Amatic SC"/>
              </a:rPr>
              <a:t>Evaluated on predictive validity </a:t>
            </a:r>
            <a:endParaRPr sz="1600" b="1">
              <a:solidFill>
                <a:schemeClr val="accent4"/>
              </a:solidFill>
              <a:latin typeface="Amatic SC"/>
              <a:ea typeface="Amatic SC"/>
              <a:cs typeface="Amatic SC"/>
              <a:sym typeface="Amatic SC"/>
            </a:endParaRPr>
          </a:p>
          <a:p>
            <a:pPr marL="457200" lvl="0" indent="-330200" algn="l" rtl="0">
              <a:spcBef>
                <a:spcPts val="0"/>
              </a:spcBef>
              <a:spcAft>
                <a:spcPts val="0"/>
              </a:spcAft>
              <a:buClr>
                <a:schemeClr val="accent4"/>
              </a:buClr>
              <a:buSzPts val="1600"/>
              <a:buFont typeface="Amatic SC"/>
              <a:buChar char="●"/>
            </a:pPr>
            <a:r>
              <a:rPr lang="en" sz="1600" b="1">
                <a:solidFill>
                  <a:schemeClr val="accent4"/>
                </a:solidFill>
                <a:latin typeface="Amatic SC"/>
                <a:ea typeface="Amatic SC"/>
                <a:cs typeface="Amatic SC"/>
                <a:sym typeface="Amatic SC"/>
              </a:rPr>
              <a:t>EX: ACT;SAT, used to predict success in college.</a:t>
            </a:r>
            <a:endParaRPr sz="1600" b="1">
              <a:solidFill>
                <a:schemeClr val="accent4"/>
              </a:solidFill>
              <a:latin typeface="Amatic SC"/>
              <a:ea typeface="Amatic SC"/>
              <a:cs typeface="Amatic SC"/>
              <a:sym typeface="Amatic SC"/>
            </a:endParaRPr>
          </a:p>
        </p:txBody>
      </p:sp>
      <p:sp>
        <p:nvSpPr>
          <p:cNvPr id="90" name="Google Shape;90;p16"/>
          <p:cNvSpPr txBox="1"/>
          <p:nvPr/>
        </p:nvSpPr>
        <p:spPr>
          <a:xfrm>
            <a:off x="5524925" y="1508300"/>
            <a:ext cx="2711400" cy="24012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accent4"/>
              </a:buClr>
              <a:buSzPts val="1400"/>
              <a:buFont typeface="Amatic SC"/>
              <a:buChar char="●"/>
            </a:pPr>
            <a:r>
              <a:rPr lang="en" b="1">
                <a:solidFill>
                  <a:schemeClr val="accent4"/>
                </a:solidFill>
                <a:latin typeface="Amatic SC"/>
                <a:ea typeface="Amatic SC"/>
                <a:cs typeface="Amatic SC"/>
                <a:sym typeface="Amatic SC"/>
              </a:rPr>
              <a:t> </a:t>
            </a:r>
            <a:r>
              <a:rPr lang="en" sz="1600" b="1">
                <a:solidFill>
                  <a:schemeClr val="accent4"/>
                </a:solidFill>
                <a:latin typeface="Amatic SC"/>
                <a:ea typeface="Amatic SC"/>
                <a:cs typeface="Amatic SC"/>
                <a:sym typeface="Amatic SC"/>
              </a:rPr>
              <a:t>Tries to measure learning that takes place in a standardized condition</a:t>
            </a:r>
            <a:endParaRPr sz="1600" b="1">
              <a:solidFill>
                <a:schemeClr val="accent4"/>
              </a:solidFill>
              <a:latin typeface="Amatic SC"/>
              <a:ea typeface="Amatic SC"/>
              <a:cs typeface="Amatic SC"/>
              <a:sym typeface="Amatic SC"/>
            </a:endParaRPr>
          </a:p>
          <a:p>
            <a:pPr marL="457200" lvl="0" indent="-330200" algn="l" rtl="0">
              <a:spcBef>
                <a:spcPts val="0"/>
              </a:spcBef>
              <a:spcAft>
                <a:spcPts val="0"/>
              </a:spcAft>
              <a:buClr>
                <a:schemeClr val="accent4"/>
              </a:buClr>
              <a:buSzPts val="1600"/>
              <a:buFont typeface="Amatic SC"/>
              <a:buChar char="●"/>
            </a:pPr>
            <a:r>
              <a:rPr lang="en" sz="1600" b="1">
                <a:solidFill>
                  <a:schemeClr val="accent4"/>
                </a:solidFill>
                <a:latin typeface="Amatic SC"/>
                <a:ea typeface="Amatic SC"/>
                <a:cs typeface="Amatic SC"/>
                <a:sym typeface="Amatic SC"/>
              </a:rPr>
              <a:t>Measures what has been learned or what skills or knowledge someone already has</a:t>
            </a:r>
            <a:endParaRPr sz="1600" b="1">
              <a:solidFill>
                <a:schemeClr val="accent4"/>
              </a:solidFill>
              <a:latin typeface="Amatic SC"/>
              <a:ea typeface="Amatic SC"/>
              <a:cs typeface="Amatic SC"/>
              <a:sym typeface="Amatic SC"/>
            </a:endParaRPr>
          </a:p>
          <a:p>
            <a:pPr marL="457200" lvl="0" indent="-330200" algn="l" rtl="0">
              <a:spcBef>
                <a:spcPts val="0"/>
              </a:spcBef>
              <a:spcAft>
                <a:spcPts val="0"/>
              </a:spcAft>
              <a:buClr>
                <a:schemeClr val="accent4"/>
              </a:buClr>
              <a:buSzPts val="1600"/>
              <a:buFont typeface="Amatic SC"/>
              <a:buChar char="●"/>
            </a:pPr>
            <a:r>
              <a:rPr lang="en" sz="1600" b="1">
                <a:solidFill>
                  <a:schemeClr val="accent4"/>
                </a:solidFill>
                <a:latin typeface="Amatic SC"/>
                <a:ea typeface="Amatic SC"/>
                <a:cs typeface="Amatic SC"/>
                <a:sym typeface="Amatic SC"/>
              </a:rPr>
              <a:t>Evaluated on content validity</a:t>
            </a:r>
            <a:endParaRPr sz="1600" b="1">
              <a:solidFill>
                <a:schemeClr val="accent4"/>
              </a:solidFill>
              <a:latin typeface="Amatic SC"/>
              <a:ea typeface="Amatic SC"/>
              <a:cs typeface="Amatic SC"/>
              <a:sym typeface="Amatic SC"/>
            </a:endParaRPr>
          </a:p>
          <a:p>
            <a:pPr marL="457200" lvl="0" indent="-330200" algn="l" rtl="0">
              <a:spcBef>
                <a:spcPts val="0"/>
              </a:spcBef>
              <a:spcAft>
                <a:spcPts val="0"/>
              </a:spcAft>
              <a:buClr>
                <a:schemeClr val="accent4"/>
              </a:buClr>
              <a:buSzPts val="1600"/>
              <a:buFont typeface="Amatic SC"/>
              <a:buChar char="●"/>
            </a:pPr>
            <a:r>
              <a:rPr lang="en" sz="1600" b="1">
                <a:solidFill>
                  <a:schemeClr val="accent4"/>
                </a:solidFill>
                <a:latin typeface="Amatic SC"/>
                <a:ea typeface="Amatic SC"/>
                <a:cs typeface="Amatic SC"/>
                <a:sym typeface="Amatic SC"/>
              </a:rPr>
              <a:t>EX: QUiz given by teacher to test learned knowledge. </a:t>
            </a:r>
            <a:endParaRPr sz="1600" b="1">
              <a:solidFill>
                <a:schemeClr val="accent4"/>
              </a:solidFill>
              <a:latin typeface="Amatic SC"/>
              <a:ea typeface="Amatic SC"/>
              <a:cs typeface="Amatic SC"/>
              <a:sym typeface="Amatic SC"/>
            </a:endParaRPr>
          </a:p>
        </p:txBody>
      </p:sp>
      <p:pic>
        <p:nvPicPr>
          <p:cNvPr id="91" name="Google Shape;91;p16"/>
          <p:cNvPicPr preferRelativeResize="0"/>
          <p:nvPr/>
        </p:nvPicPr>
        <p:blipFill>
          <a:blip r:embed="rId3">
            <a:alphaModFix/>
          </a:blip>
          <a:stretch>
            <a:fillRect/>
          </a:stretch>
        </p:blipFill>
        <p:spPr>
          <a:xfrm>
            <a:off x="862250" y="3487501"/>
            <a:ext cx="2191462" cy="572701"/>
          </a:xfrm>
          <a:prstGeom prst="rect">
            <a:avLst/>
          </a:prstGeom>
          <a:noFill/>
          <a:ln>
            <a:noFill/>
          </a:ln>
        </p:spPr>
      </p:pic>
      <p:pic>
        <p:nvPicPr>
          <p:cNvPr id="92" name="Google Shape;92;p16"/>
          <p:cNvPicPr preferRelativeResize="0"/>
          <p:nvPr/>
        </p:nvPicPr>
        <p:blipFill>
          <a:blip r:embed="rId4">
            <a:alphaModFix/>
          </a:blip>
          <a:stretch>
            <a:fillRect/>
          </a:stretch>
        </p:blipFill>
        <p:spPr>
          <a:xfrm>
            <a:off x="7522244" y="3657950"/>
            <a:ext cx="1367250" cy="13672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a:solidFill>
                  <a:schemeClr val="lt1"/>
                </a:solidFill>
                <a:highlight>
                  <a:schemeClr val="accent2"/>
                </a:highlight>
                <a:latin typeface="Amatic SC"/>
                <a:ea typeface="Amatic SC"/>
                <a:cs typeface="Amatic SC"/>
                <a:sym typeface="Amatic SC"/>
              </a:rPr>
              <a:t>Career and Life-Planning assessment</a:t>
            </a:r>
            <a:endParaRPr b="1">
              <a:solidFill>
                <a:schemeClr val="lt1"/>
              </a:solidFill>
              <a:highlight>
                <a:schemeClr val="accent2"/>
              </a:highlight>
              <a:latin typeface="Amatic SC"/>
              <a:ea typeface="Amatic SC"/>
              <a:cs typeface="Amatic SC"/>
              <a:sym typeface="Amatic SC"/>
            </a:endParaRPr>
          </a:p>
        </p:txBody>
      </p:sp>
      <p:sp>
        <p:nvSpPr>
          <p:cNvPr id="98" name="Google Shape;98;p17"/>
          <p:cNvSpPr/>
          <p:nvPr/>
        </p:nvSpPr>
        <p:spPr>
          <a:xfrm>
            <a:off x="338950" y="1127475"/>
            <a:ext cx="8388900" cy="87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1200"/>
              </a:spcAft>
              <a:buClr>
                <a:schemeClr val="dk2"/>
              </a:buClr>
              <a:buSzPts val="1100"/>
              <a:buFont typeface="Arial"/>
              <a:buNone/>
            </a:pPr>
            <a:r>
              <a:rPr lang="en" sz="1700">
                <a:solidFill>
                  <a:schemeClr val="accent2"/>
                </a:solidFill>
                <a:latin typeface="Amatic SC"/>
                <a:ea typeface="Amatic SC"/>
                <a:cs typeface="Amatic SC"/>
                <a:sym typeface="Amatic SC"/>
              </a:rPr>
              <a:t>Career development is something that you will go through your entire life. Careers are one of the most important parts of your life. Counselors work to make sure their clients get the help they need when making life and career decisions. </a:t>
            </a:r>
            <a:endParaRPr sz="1300"/>
          </a:p>
        </p:txBody>
      </p:sp>
      <p:sp>
        <p:nvSpPr>
          <p:cNvPr id="99" name="Google Shape;99;p17"/>
          <p:cNvSpPr/>
          <p:nvPr/>
        </p:nvSpPr>
        <p:spPr>
          <a:xfrm>
            <a:off x="338950" y="2182175"/>
            <a:ext cx="8388900" cy="1076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2"/>
              </a:buClr>
              <a:buSzPts val="1100"/>
              <a:buFont typeface="Arial"/>
              <a:buNone/>
            </a:pPr>
            <a:endParaRPr sz="1700">
              <a:solidFill>
                <a:schemeClr val="accent2"/>
              </a:solidFill>
              <a:latin typeface="Amatic SC"/>
              <a:ea typeface="Amatic SC"/>
              <a:cs typeface="Amatic SC"/>
              <a:sym typeface="Amatic SC"/>
            </a:endParaRPr>
          </a:p>
          <a:p>
            <a:pPr marL="0" lvl="0" indent="0" algn="l" rtl="0">
              <a:lnSpc>
                <a:spcPct val="115000"/>
              </a:lnSpc>
              <a:spcBef>
                <a:spcPts val="1200"/>
              </a:spcBef>
              <a:spcAft>
                <a:spcPts val="0"/>
              </a:spcAft>
              <a:buNone/>
            </a:pPr>
            <a:r>
              <a:rPr lang="en" sz="1700">
                <a:solidFill>
                  <a:schemeClr val="accent2"/>
                </a:solidFill>
                <a:latin typeface="Amatic SC"/>
                <a:ea typeface="Amatic SC"/>
                <a:cs typeface="Amatic SC"/>
                <a:sym typeface="Amatic SC"/>
              </a:rPr>
              <a:t>Career and Life-Planning deal with going over the process and content of the career development. The process deals with the attitude of an individual and with how ready they are cognitively. Then content are the interests, values, and abilities that go into career development. </a:t>
            </a:r>
            <a:endParaRPr sz="1700">
              <a:solidFill>
                <a:schemeClr val="accent2"/>
              </a:solidFill>
              <a:latin typeface="Amatic SC"/>
              <a:ea typeface="Amatic SC"/>
              <a:cs typeface="Amatic SC"/>
              <a:sym typeface="Amatic SC"/>
            </a:endParaRPr>
          </a:p>
          <a:p>
            <a:pPr marL="0" lvl="0" indent="0" algn="l" rtl="0">
              <a:lnSpc>
                <a:spcPct val="115000"/>
              </a:lnSpc>
              <a:spcBef>
                <a:spcPts val="1200"/>
              </a:spcBef>
              <a:spcAft>
                <a:spcPts val="1200"/>
              </a:spcAft>
              <a:buClr>
                <a:schemeClr val="dk2"/>
              </a:buClr>
              <a:buSzPts val="1100"/>
              <a:buFont typeface="Arial"/>
              <a:buNone/>
            </a:pPr>
            <a:endParaRPr sz="1800">
              <a:solidFill>
                <a:schemeClr val="accent2"/>
              </a:solidFill>
              <a:latin typeface="Amatic SC"/>
              <a:ea typeface="Amatic SC"/>
              <a:cs typeface="Amatic SC"/>
              <a:sym typeface="Amatic SC"/>
            </a:endParaRPr>
          </a:p>
        </p:txBody>
      </p:sp>
      <p:sp>
        <p:nvSpPr>
          <p:cNvPr id="100" name="Google Shape;100;p17"/>
          <p:cNvSpPr/>
          <p:nvPr/>
        </p:nvSpPr>
        <p:spPr>
          <a:xfrm>
            <a:off x="355900" y="3440275"/>
            <a:ext cx="8355000" cy="1127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2"/>
              </a:buClr>
              <a:buSzPts val="1100"/>
              <a:buFont typeface="Arial"/>
              <a:buNone/>
            </a:pPr>
            <a:endParaRPr sz="1800">
              <a:solidFill>
                <a:schemeClr val="accent2"/>
              </a:solidFill>
              <a:latin typeface="Amatic SC"/>
              <a:ea typeface="Amatic SC"/>
              <a:cs typeface="Amatic SC"/>
              <a:sym typeface="Amatic SC"/>
            </a:endParaRPr>
          </a:p>
          <a:p>
            <a:pPr marL="0" lvl="0" indent="0" algn="l" rtl="0">
              <a:lnSpc>
                <a:spcPct val="115000"/>
              </a:lnSpc>
              <a:spcBef>
                <a:spcPts val="1200"/>
              </a:spcBef>
              <a:spcAft>
                <a:spcPts val="0"/>
              </a:spcAft>
              <a:buNone/>
            </a:pPr>
            <a:r>
              <a:rPr lang="en" sz="1800">
                <a:solidFill>
                  <a:schemeClr val="accent2"/>
                </a:solidFill>
                <a:latin typeface="Amatic SC"/>
                <a:ea typeface="Amatic SC"/>
                <a:cs typeface="Amatic SC"/>
                <a:sym typeface="Amatic SC"/>
              </a:rPr>
              <a:t>With career development comes career readiness. To be able to grow in your career you have to be ready to start one to begin with. Assessments can help measure the attitude felt towards planning for life and a career, along with what careers you would work best in. </a:t>
            </a:r>
            <a:endParaRPr sz="1800">
              <a:solidFill>
                <a:schemeClr val="accent2"/>
              </a:solidFill>
              <a:latin typeface="Amatic SC"/>
              <a:ea typeface="Amatic SC"/>
              <a:cs typeface="Amatic SC"/>
              <a:sym typeface="Amatic SC"/>
            </a:endParaRPr>
          </a:p>
          <a:p>
            <a:pPr marL="0" lvl="0" indent="0" algn="l" rtl="0">
              <a:lnSpc>
                <a:spcPct val="115000"/>
              </a:lnSpc>
              <a:spcBef>
                <a:spcPts val="1200"/>
              </a:spcBef>
              <a:spcAft>
                <a:spcPts val="1200"/>
              </a:spcAft>
              <a:buClr>
                <a:schemeClr val="dk2"/>
              </a:buClr>
              <a:buSzPts val="1100"/>
              <a:buFont typeface="Arial"/>
              <a:buNone/>
            </a:pPr>
            <a:endParaRPr sz="1800">
              <a:solidFill>
                <a:schemeClr val="accent2"/>
              </a:solidFill>
              <a:latin typeface="Amatic SC"/>
              <a:ea typeface="Amatic SC"/>
              <a:cs typeface="Amatic SC"/>
              <a:sym typeface="Amatic S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Clr>
                <a:schemeClr val="dk2"/>
              </a:buClr>
              <a:buSzPct val="36666"/>
              <a:buFont typeface="Arial"/>
              <a:buNone/>
            </a:pPr>
            <a:r>
              <a:rPr lang="en" b="1">
                <a:solidFill>
                  <a:schemeClr val="lt1"/>
                </a:solidFill>
                <a:highlight>
                  <a:schemeClr val="accent2"/>
                </a:highlight>
                <a:latin typeface="Amatic SC"/>
                <a:ea typeface="Amatic SC"/>
                <a:cs typeface="Amatic SC"/>
                <a:sym typeface="Amatic SC"/>
              </a:rPr>
              <a:t>Career and Life-Planning assessment</a:t>
            </a:r>
            <a:endParaRPr/>
          </a:p>
        </p:txBody>
      </p:sp>
      <p:sp>
        <p:nvSpPr>
          <p:cNvPr id="106" name="Google Shape;106;p18"/>
          <p:cNvSpPr txBox="1">
            <a:spLocks noGrp="1"/>
          </p:cNvSpPr>
          <p:nvPr>
            <p:ph type="body" idx="1"/>
          </p:nvPr>
        </p:nvSpPr>
        <p:spPr>
          <a:xfrm>
            <a:off x="193075" y="1085525"/>
            <a:ext cx="2976000" cy="33348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b="1">
                <a:solidFill>
                  <a:schemeClr val="accent2"/>
                </a:solidFill>
                <a:latin typeface="Amatic SC"/>
                <a:ea typeface="Amatic SC"/>
                <a:cs typeface="Amatic SC"/>
                <a:sym typeface="Amatic SC"/>
              </a:rPr>
              <a:t>4 uses of career assessment</a:t>
            </a:r>
            <a:endParaRPr b="1">
              <a:solidFill>
                <a:schemeClr val="accent2"/>
              </a:solidFill>
              <a:latin typeface="Amatic SC"/>
              <a:ea typeface="Amatic SC"/>
              <a:cs typeface="Amatic SC"/>
              <a:sym typeface="Amatic SC"/>
            </a:endParaRPr>
          </a:p>
          <a:p>
            <a:pPr marL="0" lvl="0" indent="0" algn="l" rtl="0">
              <a:spcBef>
                <a:spcPts val="1200"/>
              </a:spcBef>
              <a:spcAft>
                <a:spcPts val="0"/>
              </a:spcAft>
              <a:buNone/>
            </a:pPr>
            <a:r>
              <a:rPr lang="en" sz="1708">
                <a:solidFill>
                  <a:schemeClr val="accent2"/>
                </a:solidFill>
                <a:latin typeface="Amatic SC"/>
                <a:ea typeface="Amatic SC"/>
                <a:cs typeface="Amatic SC"/>
                <a:sym typeface="Amatic SC"/>
              </a:rPr>
              <a:t>Prediction: Measurements from career assessment may be able to predict how one will perform in future careers</a:t>
            </a:r>
            <a:endParaRPr sz="1708">
              <a:solidFill>
                <a:schemeClr val="accent2"/>
              </a:solidFill>
              <a:latin typeface="Amatic SC"/>
              <a:ea typeface="Amatic SC"/>
              <a:cs typeface="Amatic SC"/>
              <a:sym typeface="Amatic SC"/>
            </a:endParaRPr>
          </a:p>
          <a:p>
            <a:pPr marL="0" lvl="0" indent="0" algn="l" rtl="0">
              <a:spcBef>
                <a:spcPts val="1200"/>
              </a:spcBef>
              <a:spcAft>
                <a:spcPts val="0"/>
              </a:spcAft>
              <a:buNone/>
            </a:pPr>
            <a:r>
              <a:rPr lang="en" sz="1708">
                <a:solidFill>
                  <a:schemeClr val="accent2"/>
                </a:solidFill>
                <a:latin typeface="Amatic SC"/>
                <a:ea typeface="Amatic SC"/>
                <a:cs typeface="Amatic SC"/>
                <a:sym typeface="Amatic SC"/>
              </a:rPr>
              <a:t>Discrimmination: Constantly evaluating an individual’s abilities and their interest to determine success rate.</a:t>
            </a:r>
            <a:endParaRPr sz="1708">
              <a:solidFill>
                <a:schemeClr val="accent2"/>
              </a:solidFill>
              <a:latin typeface="Amatic SC"/>
              <a:ea typeface="Amatic SC"/>
              <a:cs typeface="Amatic SC"/>
              <a:sym typeface="Amatic SC"/>
            </a:endParaRPr>
          </a:p>
          <a:p>
            <a:pPr marL="0" lvl="0" indent="0" algn="l" rtl="0">
              <a:spcBef>
                <a:spcPts val="1200"/>
              </a:spcBef>
              <a:spcAft>
                <a:spcPts val="0"/>
              </a:spcAft>
              <a:buNone/>
            </a:pPr>
            <a:r>
              <a:rPr lang="en" sz="1708">
                <a:solidFill>
                  <a:schemeClr val="accent2"/>
                </a:solidFill>
                <a:latin typeface="Amatic SC"/>
                <a:ea typeface="Amatic SC"/>
                <a:cs typeface="Amatic SC"/>
                <a:sym typeface="Amatic SC"/>
              </a:rPr>
              <a:t>Monitoring: relates to career progress. Used to detect values important to someone. </a:t>
            </a:r>
            <a:endParaRPr sz="1708">
              <a:solidFill>
                <a:schemeClr val="accent2"/>
              </a:solidFill>
              <a:latin typeface="Amatic SC"/>
              <a:ea typeface="Amatic SC"/>
              <a:cs typeface="Amatic SC"/>
              <a:sym typeface="Amatic SC"/>
            </a:endParaRPr>
          </a:p>
          <a:p>
            <a:pPr marL="0" lvl="0" indent="0" algn="l" rtl="0">
              <a:spcBef>
                <a:spcPts val="1200"/>
              </a:spcBef>
              <a:spcAft>
                <a:spcPts val="1200"/>
              </a:spcAft>
              <a:buNone/>
            </a:pPr>
            <a:r>
              <a:rPr lang="en" sz="1708">
                <a:solidFill>
                  <a:schemeClr val="accent2"/>
                </a:solidFill>
                <a:latin typeface="Amatic SC"/>
                <a:ea typeface="Amatic SC"/>
                <a:cs typeface="Amatic SC"/>
                <a:sym typeface="Amatic SC"/>
              </a:rPr>
              <a:t>Evaluation: The use of assessment to measure how well the career goals have been met. </a:t>
            </a:r>
            <a:endParaRPr sz="1708">
              <a:solidFill>
                <a:schemeClr val="accent2"/>
              </a:solidFill>
              <a:latin typeface="Amatic SC"/>
              <a:ea typeface="Amatic SC"/>
              <a:cs typeface="Amatic SC"/>
              <a:sym typeface="Amatic SC"/>
            </a:endParaRPr>
          </a:p>
        </p:txBody>
      </p:sp>
      <p:sp>
        <p:nvSpPr>
          <p:cNvPr id="107" name="Google Shape;107;p18"/>
          <p:cNvSpPr txBox="1"/>
          <p:nvPr/>
        </p:nvSpPr>
        <p:spPr>
          <a:xfrm>
            <a:off x="3660250" y="1085525"/>
            <a:ext cx="2389500" cy="43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50" b="1">
                <a:solidFill>
                  <a:schemeClr val="accent2"/>
                </a:solidFill>
                <a:latin typeface="Amatic SC"/>
                <a:ea typeface="Amatic SC"/>
                <a:cs typeface="Amatic SC"/>
                <a:sym typeface="Amatic SC"/>
              </a:rPr>
              <a:t>Measures of Career Readiness</a:t>
            </a:r>
            <a:endParaRPr sz="1650" b="1">
              <a:solidFill>
                <a:schemeClr val="accent2"/>
              </a:solidFill>
              <a:latin typeface="Amatic SC"/>
              <a:ea typeface="Amatic SC"/>
              <a:cs typeface="Amatic SC"/>
              <a:sym typeface="Amatic SC"/>
            </a:endParaRPr>
          </a:p>
        </p:txBody>
      </p:sp>
      <p:sp>
        <p:nvSpPr>
          <p:cNvPr id="108" name="Google Shape;108;p18"/>
          <p:cNvSpPr txBox="1"/>
          <p:nvPr/>
        </p:nvSpPr>
        <p:spPr>
          <a:xfrm>
            <a:off x="3367000" y="1423675"/>
            <a:ext cx="2976000" cy="23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50" b="1">
                <a:solidFill>
                  <a:schemeClr val="accent2"/>
                </a:solidFill>
                <a:latin typeface="Amatic SC"/>
                <a:ea typeface="Amatic SC"/>
                <a:cs typeface="Amatic SC"/>
                <a:sym typeface="Amatic SC"/>
              </a:rPr>
              <a:t>2 Ways to measure the ability to go forward with a career or to be ready to plan for life are:</a:t>
            </a:r>
            <a:endParaRPr sz="1550" b="1">
              <a:solidFill>
                <a:schemeClr val="accent2"/>
              </a:solidFill>
              <a:latin typeface="Amatic SC"/>
              <a:ea typeface="Amatic SC"/>
              <a:cs typeface="Amatic SC"/>
              <a:sym typeface="Amatic SC"/>
            </a:endParaRPr>
          </a:p>
          <a:p>
            <a:pPr marL="0" lvl="0" indent="0" algn="l" rtl="0">
              <a:spcBef>
                <a:spcPts val="0"/>
              </a:spcBef>
              <a:spcAft>
                <a:spcPts val="0"/>
              </a:spcAft>
              <a:buNone/>
            </a:pPr>
            <a:r>
              <a:rPr lang="en" sz="1550" b="1">
                <a:solidFill>
                  <a:schemeClr val="accent2"/>
                </a:solidFill>
                <a:latin typeface="Amatic SC"/>
                <a:ea typeface="Amatic SC"/>
                <a:cs typeface="Amatic SC"/>
                <a:sym typeface="Amatic SC"/>
              </a:rPr>
              <a:t>Career Maturity-</a:t>
            </a:r>
            <a:r>
              <a:rPr lang="en" sz="1550">
                <a:solidFill>
                  <a:schemeClr val="accent2"/>
                </a:solidFill>
                <a:latin typeface="Amatic SC"/>
                <a:ea typeface="Amatic SC"/>
                <a:cs typeface="Amatic SC"/>
                <a:sym typeface="Amatic SC"/>
              </a:rPr>
              <a:t>The readiness of a client to take on the tasks of a career that are age appropriate of said client. </a:t>
            </a:r>
            <a:endParaRPr sz="1550">
              <a:solidFill>
                <a:schemeClr val="accent2"/>
              </a:solidFill>
              <a:latin typeface="Amatic SC"/>
              <a:ea typeface="Amatic SC"/>
              <a:cs typeface="Amatic SC"/>
              <a:sym typeface="Amatic SC"/>
            </a:endParaRPr>
          </a:p>
          <a:p>
            <a:pPr marL="0" lvl="0" indent="0" algn="l" rtl="0">
              <a:spcBef>
                <a:spcPts val="0"/>
              </a:spcBef>
              <a:spcAft>
                <a:spcPts val="0"/>
              </a:spcAft>
              <a:buNone/>
            </a:pPr>
            <a:r>
              <a:rPr lang="en" sz="1550" b="1">
                <a:solidFill>
                  <a:schemeClr val="accent2"/>
                </a:solidFill>
                <a:latin typeface="Amatic SC"/>
                <a:ea typeface="Amatic SC"/>
                <a:cs typeface="Amatic SC"/>
                <a:sym typeface="Amatic SC"/>
              </a:rPr>
              <a:t>Career Adaptability-</a:t>
            </a:r>
            <a:r>
              <a:rPr lang="en" sz="1550">
                <a:solidFill>
                  <a:schemeClr val="accent2"/>
                </a:solidFill>
                <a:latin typeface="Amatic SC"/>
                <a:ea typeface="Amatic SC"/>
                <a:cs typeface="Amatic SC"/>
                <a:sym typeface="Amatic SC"/>
              </a:rPr>
              <a:t>Refers to the readiness a client may have when regarding predictable and unpredictable situations that could occur when selecting a career. </a:t>
            </a:r>
            <a:endParaRPr sz="1550">
              <a:solidFill>
                <a:schemeClr val="accent2"/>
              </a:solidFill>
              <a:latin typeface="Amatic SC"/>
              <a:ea typeface="Amatic SC"/>
              <a:cs typeface="Amatic SC"/>
              <a:sym typeface="Amatic SC"/>
            </a:endParaRPr>
          </a:p>
        </p:txBody>
      </p:sp>
      <p:sp>
        <p:nvSpPr>
          <p:cNvPr id="109" name="Google Shape;109;p18"/>
          <p:cNvSpPr txBox="1"/>
          <p:nvPr/>
        </p:nvSpPr>
        <p:spPr>
          <a:xfrm>
            <a:off x="6753500" y="1085525"/>
            <a:ext cx="2144100" cy="327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50" b="1">
                <a:solidFill>
                  <a:schemeClr val="accent2"/>
                </a:solidFill>
                <a:latin typeface="Amatic SC"/>
                <a:ea typeface="Amatic SC"/>
                <a:cs typeface="Amatic SC"/>
                <a:sym typeface="Amatic SC"/>
              </a:rPr>
              <a:t>Tools Used to Assess Career Readiness</a:t>
            </a:r>
            <a:endParaRPr sz="1650" b="1">
              <a:solidFill>
                <a:schemeClr val="accent2"/>
              </a:solidFill>
              <a:latin typeface="Amatic SC"/>
              <a:ea typeface="Amatic SC"/>
              <a:cs typeface="Amatic SC"/>
              <a:sym typeface="Amatic SC"/>
            </a:endParaRPr>
          </a:p>
          <a:p>
            <a:pPr marL="0" lvl="0" indent="0" algn="l" rtl="0">
              <a:spcBef>
                <a:spcPts val="0"/>
              </a:spcBef>
              <a:spcAft>
                <a:spcPts val="0"/>
              </a:spcAft>
              <a:buNone/>
            </a:pPr>
            <a:r>
              <a:rPr lang="en" b="1">
                <a:solidFill>
                  <a:schemeClr val="accent2"/>
                </a:solidFill>
                <a:latin typeface="Amatic SC"/>
                <a:ea typeface="Amatic SC"/>
                <a:cs typeface="Amatic SC"/>
                <a:sym typeface="Amatic SC"/>
              </a:rPr>
              <a:t>There are tons of different tools used to assess Career Readiness, here are just a few:</a:t>
            </a:r>
            <a:endParaRPr b="1">
              <a:solidFill>
                <a:schemeClr val="accent2"/>
              </a:solidFill>
              <a:latin typeface="Amatic SC"/>
              <a:ea typeface="Amatic SC"/>
              <a:cs typeface="Amatic SC"/>
              <a:sym typeface="Amatic SC"/>
            </a:endParaRPr>
          </a:p>
          <a:p>
            <a:pPr marL="457200" lvl="0" indent="-317500" algn="l" rtl="0">
              <a:spcBef>
                <a:spcPts val="0"/>
              </a:spcBef>
              <a:spcAft>
                <a:spcPts val="0"/>
              </a:spcAft>
              <a:buClr>
                <a:schemeClr val="accent2"/>
              </a:buClr>
              <a:buSzPts val="1400"/>
              <a:buFont typeface="Amatic SC"/>
              <a:buChar char="●"/>
            </a:pPr>
            <a:r>
              <a:rPr lang="en" b="1">
                <a:solidFill>
                  <a:schemeClr val="accent2"/>
                </a:solidFill>
                <a:latin typeface="Amatic SC"/>
                <a:ea typeface="Amatic SC"/>
                <a:cs typeface="Amatic SC"/>
                <a:sym typeface="Amatic SC"/>
              </a:rPr>
              <a:t>Adult Career Concerns Inventory</a:t>
            </a:r>
            <a:endParaRPr b="1">
              <a:solidFill>
                <a:schemeClr val="accent2"/>
              </a:solidFill>
              <a:latin typeface="Amatic SC"/>
              <a:ea typeface="Amatic SC"/>
              <a:cs typeface="Amatic SC"/>
              <a:sym typeface="Amatic SC"/>
            </a:endParaRPr>
          </a:p>
          <a:p>
            <a:pPr marL="457200" lvl="0" indent="-317500" algn="l" rtl="0">
              <a:spcBef>
                <a:spcPts val="0"/>
              </a:spcBef>
              <a:spcAft>
                <a:spcPts val="0"/>
              </a:spcAft>
              <a:buClr>
                <a:schemeClr val="accent2"/>
              </a:buClr>
              <a:buSzPts val="1400"/>
              <a:buFont typeface="Amatic SC"/>
              <a:buChar char="●"/>
            </a:pPr>
            <a:r>
              <a:rPr lang="en" b="1">
                <a:solidFill>
                  <a:schemeClr val="accent2"/>
                </a:solidFill>
                <a:latin typeface="Amatic SC"/>
                <a:ea typeface="Amatic SC"/>
                <a:cs typeface="Amatic SC"/>
                <a:sym typeface="Amatic SC"/>
              </a:rPr>
              <a:t>Career Attitudes and Strategies Inventory</a:t>
            </a:r>
            <a:endParaRPr b="1">
              <a:solidFill>
                <a:schemeClr val="accent2"/>
              </a:solidFill>
              <a:latin typeface="Amatic SC"/>
              <a:ea typeface="Amatic SC"/>
              <a:cs typeface="Amatic SC"/>
              <a:sym typeface="Amatic SC"/>
            </a:endParaRPr>
          </a:p>
          <a:p>
            <a:pPr marL="457200" lvl="0" indent="-317500" algn="l" rtl="0">
              <a:spcBef>
                <a:spcPts val="0"/>
              </a:spcBef>
              <a:spcAft>
                <a:spcPts val="0"/>
              </a:spcAft>
              <a:buClr>
                <a:schemeClr val="accent2"/>
              </a:buClr>
              <a:buSzPts val="1400"/>
              <a:buFont typeface="Amatic SC"/>
              <a:buChar char="●"/>
            </a:pPr>
            <a:r>
              <a:rPr lang="en" b="1">
                <a:solidFill>
                  <a:schemeClr val="accent2"/>
                </a:solidFill>
                <a:latin typeface="Amatic SC"/>
                <a:ea typeface="Amatic SC"/>
                <a:cs typeface="Amatic SC"/>
                <a:sym typeface="Amatic SC"/>
              </a:rPr>
              <a:t>Career Decision Scale</a:t>
            </a:r>
            <a:endParaRPr b="1">
              <a:solidFill>
                <a:schemeClr val="accent2"/>
              </a:solidFill>
              <a:latin typeface="Amatic SC"/>
              <a:ea typeface="Amatic SC"/>
              <a:cs typeface="Amatic SC"/>
              <a:sym typeface="Amatic SC"/>
            </a:endParaRPr>
          </a:p>
          <a:p>
            <a:pPr marL="457200" lvl="0" indent="-317500" algn="l" rtl="0">
              <a:spcBef>
                <a:spcPts val="0"/>
              </a:spcBef>
              <a:spcAft>
                <a:spcPts val="0"/>
              </a:spcAft>
              <a:buClr>
                <a:schemeClr val="accent2"/>
              </a:buClr>
              <a:buSzPts val="1400"/>
              <a:buFont typeface="Amatic SC"/>
              <a:buChar char="●"/>
            </a:pPr>
            <a:r>
              <a:rPr lang="en" b="1">
                <a:solidFill>
                  <a:schemeClr val="accent2"/>
                </a:solidFill>
                <a:latin typeface="Amatic SC"/>
                <a:ea typeface="Amatic SC"/>
                <a:cs typeface="Amatic SC"/>
                <a:sym typeface="Amatic SC"/>
              </a:rPr>
              <a:t>Career Development Inventory</a:t>
            </a:r>
            <a:endParaRPr b="1">
              <a:solidFill>
                <a:schemeClr val="accent2"/>
              </a:solidFill>
              <a:latin typeface="Amatic SC"/>
              <a:ea typeface="Amatic SC"/>
              <a:cs typeface="Amatic SC"/>
              <a:sym typeface="Amatic SC"/>
            </a:endParaRPr>
          </a:p>
          <a:p>
            <a:pPr marL="457200" lvl="0" indent="-317500" algn="l" rtl="0">
              <a:spcBef>
                <a:spcPts val="0"/>
              </a:spcBef>
              <a:spcAft>
                <a:spcPts val="0"/>
              </a:spcAft>
              <a:buClr>
                <a:schemeClr val="accent2"/>
              </a:buClr>
              <a:buSzPts val="1400"/>
              <a:buFont typeface="Amatic SC"/>
              <a:buChar char="●"/>
            </a:pPr>
            <a:r>
              <a:rPr lang="en" b="1">
                <a:solidFill>
                  <a:schemeClr val="accent2"/>
                </a:solidFill>
                <a:latin typeface="Amatic SC"/>
                <a:ea typeface="Amatic SC"/>
                <a:cs typeface="Amatic SC"/>
                <a:sym typeface="Amatic SC"/>
              </a:rPr>
              <a:t>Childhood Career Development Scale</a:t>
            </a:r>
            <a:endParaRPr b="1">
              <a:solidFill>
                <a:schemeClr val="accent2"/>
              </a:solidFill>
              <a:latin typeface="Amatic SC"/>
              <a:ea typeface="Amatic SC"/>
              <a:cs typeface="Amatic SC"/>
              <a:sym typeface="Amatic SC"/>
            </a:endParaRPr>
          </a:p>
        </p:txBody>
      </p:sp>
      <p:pic>
        <p:nvPicPr>
          <p:cNvPr id="110" name="Google Shape;110;p18"/>
          <p:cNvPicPr preferRelativeResize="0"/>
          <p:nvPr/>
        </p:nvPicPr>
        <p:blipFill>
          <a:blip r:embed="rId3">
            <a:alphaModFix/>
          </a:blip>
          <a:stretch>
            <a:fillRect/>
          </a:stretch>
        </p:blipFill>
        <p:spPr>
          <a:xfrm>
            <a:off x="4616875" y="3594950"/>
            <a:ext cx="1910250" cy="127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a:highlight>
                  <a:schemeClr val="accent4"/>
                </a:highlight>
                <a:latin typeface="Amatic SC"/>
                <a:ea typeface="Amatic SC"/>
                <a:cs typeface="Amatic SC"/>
                <a:sym typeface="Amatic SC"/>
              </a:rPr>
              <a:t>Measures of Interest and Values </a:t>
            </a:r>
            <a:endParaRPr b="1">
              <a:highlight>
                <a:schemeClr val="accent4"/>
              </a:highlight>
              <a:latin typeface="Amatic SC"/>
              <a:ea typeface="Amatic SC"/>
              <a:cs typeface="Amatic SC"/>
              <a:sym typeface="Amatic SC"/>
            </a:endParaRPr>
          </a:p>
        </p:txBody>
      </p:sp>
      <p:sp>
        <p:nvSpPr>
          <p:cNvPr id="116" name="Google Shape;116;p19"/>
          <p:cNvSpPr txBox="1">
            <a:spLocks noGrp="1"/>
          </p:cNvSpPr>
          <p:nvPr>
            <p:ph type="body" idx="1"/>
          </p:nvPr>
        </p:nvSpPr>
        <p:spPr>
          <a:xfrm>
            <a:off x="311700" y="1081675"/>
            <a:ext cx="8520600" cy="469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1700" b="1">
                <a:solidFill>
                  <a:schemeClr val="accent4"/>
                </a:solidFill>
                <a:latin typeface="Amatic SC"/>
                <a:ea typeface="Amatic SC"/>
                <a:cs typeface="Amatic SC"/>
                <a:sym typeface="Amatic SC"/>
              </a:rPr>
              <a:t>Measuring both interests and Values help counselors understand evaluate what motivates their clients pertaining to work or life. </a:t>
            </a:r>
            <a:endParaRPr sz="1700" b="1">
              <a:solidFill>
                <a:schemeClr val="accent4"/>
              </a:solidFill>
              <a:latin typeface="Amatic SC"/>
              <a:ea typeface="Amatic SC"/>
              <a:cs typeface="Amatic SC"/>
              <a:sym typeface="Amatic SC"/>
            </a:endParaRPr>
          </a:p>
        </p:txBody>
      </p:sp>
      <p:sp>
        <p:nvSpPr>
          <p:cNvPr id="117" name="Google Shape;117;p19"/>
          <p:cNvSpPr txBox="1"/>
          <p:nvPr/>
        </p:nvSpPr>
        <p:spPr>
          <a:xfrm>
            <a:off x="576600" y="1474675"/>
            <a:ext cx="79908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a:solidFill>
                  <a:schemeClr val="accent4"/>
                </a:solidFill>
                <a:latin typeface="Amatic SC"/>
                <a:ea typeface="Amatic SC"/>
                <a:cs typeface="Amatic SC"/>
                <a:sym typeface="Amatic SC"/>
              </a:rPr>
              <a:t>Interests are what a person likes to do                          Vs.                                Values are what a person deems to be important </a:t>
            </a:r>
            <a:endParaRPr sz="1700" b="1">
              <a:solidFill>
                <a:schemeClr val="accent4"/>
              </a:solidFill>
              <a:latin typeface="Amatic SC"/>
              <a:ea typeface="Amatic SC"/>
              <a:cs typeface="Amatic SC"/>
              <a:sym typeface="Amatic SC"/>
            </a:endParaRPr>
          </a:p>
          <a:p>
            <a:pPr marL="0" lvl="0" indent="0" algn="l" rtl="0">
              <a:spcBef>
                <a:spcPts val="0"/>
              </a:spcBef>
              <a:spcAft>
                <a:spcPts val="0"/>
              </a:spcAft>
              <a:buNone/>
            </a:pPr>
            <a:endParaRPr sz="1700" b="1">
              <a:solidFill>
                <a:schemeClr val="accent4"/>
              </a:solidFill>
              <a:latin typeface="Amatic SC"/>
              <a:ea typeface="Amatic SC"/>
              <a:cs typeface="Amatic SC"/>
              <a:sym typeface="Amatic SC"/>
            </a:endParaRPr>
          </a:p>
        </p:txBody>
      </p:sp>
      <p:cxnSp>
        <p:nvCxnSpPr>
          <p:cNvPr id="118" name="Google Shape;118;p19"/>
          <p:cNvCxnSpPr/>
          <p:nvPr/>
        </p:nvCxnSpPr>
        <p:spPr>
          <a:xfrm rot="10800000" flipH="1">
            <a:off x="-25425" y="2143900"/>
            <a:ext cx="9193800" cy="8400"/>
          </a:xfrm>
          <a:prstGeom prst="straightConnector1">
            <a:avLst/>
          </a:prstGeom>
          <a:noFill/>
          <a:ln w="9525" cap="flat" cmpd="sng">
            <a:solidFill>
              <a:schemeClr val="dk2"/>
            </a:solidFill>
            <a:prstDash val="solid"/>
            <a:round/>
            <a:headEnd type="none" w="med" len="med"/>
            <a:tailEnd type="none" w="med" len="med"/>
          </a:ln>
        </p:spPr>
      </p:cxnSp>
      <p:sp>
        <p:nvSpPr>
          <p:cNvPr id="119" name="Google Shape;119;p19"/>
          <p:cNvSpPr txBox="1"/>
          <p:nvPr/>
        </p:nvSpPr>
        <p:spPr>
          <a:xfrm>
            <a:off x="2398350" y="2084900"/>
            <a:ext cx="41859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700" b="1">
                <a:solidFill>
                  <a:schemeClr val="accent4"/>
                </a:solidFill>
                <a:latin typeface="Amatic SC"/>
                <a:ea typeface="Amatic SC"/>
                <a:cs typeface="Amatic SC"/>
                <a:sym typeface="Amatic SC"/>
              </a:rPr>
              <a:t>Interests </a:t>
            </a:r>
            <a:endParaRPr sz="2700" b="1">
              <a:solidFill>
                <a:schemeClr val="accent4"/>
              </a:solidFill>
              <a:latin typeface="Amatic SC"/>
              <a:ea typeface="Amatic SC"/>
              <a:cs typeface="Amatic SC"/>
              <a:sym typeface="Amatic SC"/>
            </a:endParaRPr>
          </a:p>
        </p:txBody>
      </p:sp>
      <p:cxnSp>
        <p:nvCxnSpPr>
          <p:cNvPr id="120" name="Google Shape;120;p19"/>
          <p:cNvCxnSpPr/>
          <p:nvPr/>
        </p:nvCxnSpPr>
        <p:spPr>
          <a:xfrm rot="-5400000" flipH="1">
            <a:off x="576600" y="1741300"/>
            <a:ext cx="813600" cy="813600"/>
          </a:xfrm>
          <a:prstGeom prst="bentConnector3">
            <a:avLst>
              <a:gd name="adj1" fmla="val 50000"/>
            </a:avLst>
          </a:prstGeom>
          <a:noFill/>
          <a:ln w="9525" cap="flat" cmpd="sng">
            <a:solidFill>
              <a:schemeClr val="dk2"/>
            </a:solidFill>
            <a:prstDash val="solid"/>
            <a:round/>
            <a:headEnd type="none" w="med" len="med"/>
            <a:tailEnd type="none" w="med" len="med"/>
          </a:ln>
        </p:spPr>
      </p:cxnSp>
      <p:cxnSp>
        <p:nvCxnSpPr>
          <p:cNvPr id="121" name="Google Shape;121;p19"/>
          <p:cNvCxnSpPr/>
          <p:nvPr/>
        </p:nvCxnSpPr>
        <p:spPr>
          <a:xfrm rot="10800000" flipH="1">
            <a:off x="1390200" y="2533250"/>
            <a:ext cx="1644000" cy="8400"/>
          </a:xfrm>
          <a:prstGeom prst="straightConnector1">
            <a:avLst/>
          </a:prstGeom>
          <a:noFill/>
          <a:ln w="9525" cap="flat" cmpd="sng">
            <a:solidFill>
              <a:schemeClr val="dk2"/>
            </a:solidFill>
            <a:prstDash val="solid"/>
            <a:round/>
            <a:headEnd type="none" w="med" len="med"/>
            <a:tailEnd type="triangle" w="med" len="med"/>
          </a:ln>
        </p:spPr>
      </p:cxnSp>
      <p:sp>
        <p:nvSpPr>
          <p:cNvPr id="122" name="Google Shape;122;p19"/>
          <p:cNvSpPr/>
          <p:nvPr/>
        </p:nvSpPr>
        <p:spPr>
          <a:xfrm>
            <a:off x="206475" y="2892225"/>
            <a:ext cx="3033600" cy="1965900"/>
          </a:xfrm>
          <a:prstGeom prst="foldedCorner">
            <a:avLst>
              <a:gd name="adj" fmla="val 16667"/>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500" b="1">
              <a:latin typeface="Amatic SC"/>
              <a:ea typeface="Amatic SC"/>
              <a:cs typeface="Amatic SC"/>
              <a:sym typeface="Amatic SC"/>
            </a:endParaRPr>
          </a:p>
          <a:p>
            <a:pPr marL="0" lvl="0" indent="0" algn="ctr" rtl="0">
              <a:spcBef>
                <a:spcPts val="0"/>
              </a:spcBef>
              <a:spcAft>
                <a:spcPts val="0"/>
              </a:spcAft>
              <a:buNone/>
            </a:pPr>
            <a:endParaRPr sz="1500" b="1">
              <a:latin typeface="Amatic SC"/>
              <a:ea typeface="Amatic SC"/>
              <a:cs typeface="Amatic SC"/>
              <a:sym typeface="Amatic SC"/>
            </a:endParaRPr>
          </a:p>
          <a:p>
            <a:pPr marL="0" lvl="0" indent="0" algn="ctr" rtl="0">
              <a:spcBef>
                <a:spcPts val="0"/>
              </a:spcBef>
              <a:spcAft>
                <a:spcPts val="0"/>
              </a:spcAft>
              <a:buNone/>
            </a:pPr>
            <a:r>
              <a:rPr lang="en" sz="1500" b="1">
                <a:latin typeface="Amatic SC"/>
                <a:ea typeface="Amatic SC"/>
                <a:cs typeface="Amatic SC"/>
                <a:sym typeface="Amatic SC"/>
              </a:rPr>
              <a:t>General/Basic Interest Scales</a:t>
            </a:r>
            <a:endParaRPr sz="1500" b="1">
              <a:latin typeface="Amatic SC"/>
              <a:ea typeface="Amatic SC"/>
              <a:cs typeface="Amatic SC"/>
              <a:sym typeface="Amatic SC"/>
            </a:endParaRPr>
          </a:p>
          <a:p>
            <a:pPr marL="0" lvl="0" indent="0" algn="l" rtl="0">
              <a:spcBef>
                <a:spcPts val="0"/>
              </a:spcBef>
              <a:spcAft>
                <a:spcPts val="0"/>
              </a:spcAft>
              <a:buNone/>
            </a:pPr>
            <a:r>
              <a:rPr lang="en" sz="1500" b="1">
                <a:latin typeface="Amatic SC"/>
                <a:ea typeface="Amatic SC"/>
                <a:cs typeface="Amatic SC"/>
                <a:sym typeface="Amatic SC"/>
              </a:rPr>
              <a:t>Measures the strength of a person’s interest in different activity fields such as art, mechanical activities, or sports </a:t>
            </a:r>
            <a:endParaRPr sz="1500" b="1">
              <a:latin typeface="Amatic SC"/>
              <a:ea typeface="Amatic SC"/>
              <a:cs typeface="Amatic SC"/>
              <a:sym typeface="Amatic SC"/>
            </a:endParaRPr>
          </a:p>
          <a:p>
            <a:pPr marL="457200" lvl="0" indent="-323850" algn="l" rtl="0">
              <a:spcBef>
                <a:spcPts val="0"/>
              </a:spcBef>
              <a:spcAft>
                <a:spcPts val="0"/>
              </a:spcAft>
              <a:buSzPts val="1500"/>
              <a:buFont typeface="Amatic SC"/>
              <a:buChar char="➢"/>
            </a:pPr>
            <a:r>
              <a:rPr lang="en" sz="1500" b="1">
                <a:latin typeface="Amatic SC"/>
                <a:ea typeface="Amatic SC"/>
                <a:cs typeface="Amatic SC"/>
                <a:sym typeface="Amatic SC"/>
              </a:rPr>
              <a:t>SCales are Homogeneous in nature because they refer to just one activity. </a:t>
            </a:r>
            <a:endParaRPr sz="1500" b="1">
              <a:latin typeface="Amatic SC"/>
              <a:ea typeface="Amatic SC"/>
              <a:cs typeface="Amatic SC"/>
              <a:sym typeface="Amatic SC"/>
            </a:endParaRPr>
          </a:p>
          <a:p>
            <a:pPr marL="457200" lvl="0" indent="-323850" algn="l" rtl="0">
              <a:spcBef>
                <a:spcPts val="0"/>
              </a:spcBef>
              <a:spcAft>
                <a:spcPts val="0"/>
              </a:spcAft>
              <a:buSzPts val="1500"/>
              <a:buFont typeface="Amatic SC"/>
              <a:buChar char="➢"/>
            </a:pPr>
            <a:r>
              <a:rPr lang="en" sz="1500" b="1">
                <a:latin typeface="Amatic SC"/>
                <a:ea typeface="Amatic SC"/>
                <a:cs typeface="Amatic SC"/>
                <a:sym typeface="Amatic SC"/>
              </a:rPr>
              <a:t>Scores are easy to interpret</a:t>
            </a:r>
            <a:endParaRPr sz="1500" b="1">
              <a:latin typeface="Amatic SC"/>
              <a:ea typeface="Amatic SC"/>
              <a:cs typeface="Amatic SC"/>
              <a:sym typeface="Amatic SC"/>
            </a:endParaRPr>
          </a:p>
          <a:p>
            <a:pPr marL="0" lvl="0" indent="0" algn="ctr" rtl="0">
              <a:spcBef>
                <a:spcPts val="0"/>
              </a:spcBef>
              <a:spcAft>
                <a:spcPts val="0"/>
              </a:spcAft>
              <a:buNone/>
            </a:pPr>
            <a:endParaRPr>
              <a:latin typeface="Amatic SC"/>
              <a:ea typeface="Amatic SC"/>
              <a:cs typeface="Amatic SC"/>
              <a:sym typeface="Amatic SC"/>
            </a:endParaRPr>
          </a:p>
        </p:txBody>
      </p:sp>
      <p:sp>
        <p:nvSpPr>
          <p:cNvPr id="123" name="Google Shape;123;p19"/>
          <p:cNvSpPr/>
          <p:nvPr/>
        </p:nvSpPr>
        <p:spPr>
          <a:xfrm>
            <a:off x="3476100" y="2892225"/>
            <a:ext cx="3033600" cy="1965900"/>
          </a:xfrm>
          <a:prstGeom prst="foldedCorner">
            <a:avLst>
              <a:gd name="adj" fmla="val 16667"/>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500" b="1">
              <a:latin typeface="Amatic SC"/>
              <a:ea typeface="Amatic SC"/>
              <a:cs typeface="Amatic SC"/>
              <a:sym typeface="Amatic SC"/>
            </a:endParaRPr>
          </a:p>
          <a:p>
            <a:pPr marL="0" lvl="0" indent="0" algn="ctr" rtl="0">
              <a:spcBef>
                <a:spcPts val="0"/>
              </a:spcBef>
              <a:spcAft>
                <a:spcPts val="0"/>
              </a:spcAft>
              <a:buNone/>
            </a:pPr>
            <a:endParaRPr sz="1500" b="1">
              <a:latin typeface="Amatic SC"/>
              <a:ea typeface="Amatic SC"/>
              <a:cs typeface="Amatic SC"/>
              <a:sym typeface="Amatic SC"/>
            </a:endParaRPr>
          </a:p>
          <a:p>
            <a:pPr marL="0" lvl="0" indent="0" algn="ctr" rtl="0">
              <a:spcBef>
                <a:spcPts val="0"/>
              </a:spcBef>
              <a:spcAft>
                <a:spcPts val="0"/>
              </a:spcAft>
              <a:buNone/>
            </a:pPr>
            <a:r>
              <a:rPr lang="en" sz="1500" b="1">
                <a:latin typeface="Amatic SC"/>
                <a:ea typeface="Amatic SC"/>
                <a:cs typeface="Amatic SC"/>
                <a:sym typeface="Amatic SC"/>
              </a:rPr>
              <a:t>Occupational Scales</a:t>
            </a:r>
            <a:endParaRPr sz="1500" b="1">
              <a:latin typeface="Amatic SC"/>
              <a:ea typeface="Amatic SC"/>
              <a:cs typeface="Amatic SC"/>
              <a:sym typeface="Amatic SC"/>
            </a:endParaRPr>
          </a:p>
          <a:p>
            <a:pPr marL="0" lvl="0" indent="0" algn="l" rtl="0">
              <a:spcBef>
                <a:spcPts val="0"/>
              </a:spcBef>
              <a:spcAft>
                <a:spcPts val="0"/>
              </a:spcAft>
              <a:buNone/>
            </a:pPr>
            <a:r>
              <a:rPr lang="en" sz="1500" b="1">
                <a:latin typeface="Amatic SC"/>
                <a:ea typeface="Amatic SC"/>
                <a:cs typeface="Amatic SC"/>
                <a:sym typeface="Amatic SC"/>
              </a:rPr>
              <a:t>Assess the similarities of interest people have within a specific occupation </a:t>
            </a:r>
            <a:endParaRPr sz="1500" b="1">
              <a:latin typeface="Amatic SC"/>
              <a:ea typeface="Amatic SC"/>
              <a:cs typeface="Amatic SC"/>
              <a:sym typeface="Amatic SC"/>
            </a:endParaRPr>
          </a:p>
          <a:p>
            <a:pPr marL="457200" lvl="0" indent="-323850" algn="l" rtl="0">
              <a:spcBef>
                <a:spcPts val="0"/>
              </a:spcBef>
              <a:spcAft>
                <a:spcPts val="0"/>
              </a:spcAft>
              <a:buSzPts val="1500"/>
              <a:buFont typeface="Amatic SC"/>
              <a:buChar char="➢"/>
            </a:pPr>
            <a:r>
              <a:rPr lang="en" sz="1500" b="1">
                <a:latin typeface="Amatic SC"/>
                <a:ea typeface="Amatic SC"/>
                <a:cs typeface="Amatic SC"/>
                <a:sym typeface="Amatic SC"/>
              </a:rPr>
              <a:t>Scales are Heterogeneous and include a variety of items that differ between the interests of people and their occupation</a:t>
            </a:r>
            <a:endParaRPr sz="1500" b="1">
              <a:latin typeface="Amatic SC"/>
              <a:ea typeface="Amatic SC"/>
              <a:cs typeface="Amatic SC"/>
              <a:sym typeface="Amatic SC"/>
            </a:endParaRPr>
          </a:p>
          <a:p>
            <a:pPr marL="457200" lvl="0" indent="-323850" algn="l" rtl="0">
              <a:spcBef>
                <a:spcPts val="0"/>
              </a:spcBef>
              <a:spcAft>
                <a:spcPts val="0"/>
              </a:spcAft>
              <a:buSzPts val="1500"/>
              <a:buFont typeface="Amatic SC"/>
              <a:buChar char="➢"/>
            </a:pPr>
            <a:r>
              <a:rPr lang="en" sz="1500" b="1">
                <a:latin typeface="Amatic SC"/>
                <a:ea typeface="Amatic SC"/>
                <a:cs typeface="Amatic SC"/>
                <a:sym typeface="Amatic SC"/>
              </a:rPr>
              <a:t>Scores are more difficult to interpret because of all the items </a:t>
            </a:r>
            <a:endParaRPr sz="1500" b="1">
              <a:latin typeface="Amatic SC"/>
              <a:ea typeface="Amatic SC"/>
              <a:cs typeface="Amatic SC"/>
              <a:sym typeface="Amatic SC"/>
            </a:endParaRPr>
          </a:p>
        </p:txBody>
      </p:sp>
      <p:sp>
        <p:nvSpPr>
          <p:cNvPr id="124" name="Google Shape;124;p19"/>
          <p:cNvSpPr txBox="1"/>
          <p:nvPr/>
        </p:nvSpPr>
        <p:spPr>
          <a:xfrm>
            <a:off x="2872200" y="2491450"/>
            <a:ext cx="1449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accent4"/>
                </a:solidFill>
                <a:latin typeface="Amatic SC"/>
                <a:ea typeface="Amatic SC"/>
                <a:cs typeface="Amatic SC"/>
                <a:sym typeface="Amatic SC"/>
              </a:rPr>
              <a:t>2 Types of Scales </a:t>
            </a:r>
            <a:endParaRPr b="1">
              <a:solidFill>
                <a:schemeClr val="accent4"/>
              </a:solidFill>
              <a:latin typeface="Amatic SC"/>
              <a:ea typeface="Amatic SC"/>
              <a:cs typeface="Amatic SC"/>
              <a:sym typeface="Amatic SC"/>
            </a:endParaRPr>
          </a:p>
        </p:txBody>
      </p:sp>
      <p:sp>
        <p:nvSpPr>
          <p:cNvPr id="125" name="Google Shape;125;p19"/>
          <p:cNvSpPr txBox="1"/>
          <p:nvPr/>
        </p:nvSpPr>
        <p:spPr>
          <a:xfrm>
            <a:off x="7058975" y="2220150"/>
            <a:ext cx="1846800" cy="2986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accent4"/>
                </a:solidFill>
                <a:latin typeface="Amatic SC"/>
                <a:ea typeface="Amatic SC"/>
                <a:cs typeface="Amatic SC"/>
                <a:sym typeface="Amatic SC"/>
              </a:rPr>
              <a:t>Strong Interest Inventory</a:t>
            </a:r>
            <a:endParaRPr b="1">
              <a:solidFill>
                <a:schemeClr val="accent4"/>
              </a:solidFill>
              <a:latin typeface="Amatic SC"/>
              <a:ea typeface="Amatic SC"/>
              <a:cs typeface="Amatic SC"/>
              <a:sym typeface="Amatic SC"/>
            </a:endParaRPr>
          </a:p>
          <a:p>
            <a:pPr marL="0" lvl="0" indent="0" algn="l" rtl="0">
              <a:spcBef>
                <a:spcPts val="0"/>
              </a:spcBef>
              <a:spcAft>
                <a:spcPts val="0"/>
              </a:spcAft>
              <a:buNone/>
            </a:pPr>
            <a:r>
              <a:rPr lang="en" b="1">
                <a:solidFill>
                  <a:schemeClr val="dk2"/>
                </a:solidFill>
                <a:latin typeface="Amatic SC"/>
                <a:ea typeface="Amatic SC"/>
                <a:cs typeface="Amatic SC"/>
                <a:sym typeface="Amatic SC"/>
              </a:rPr>
              <a:t>Most notable series of interest inventories.</a:t>
            </a:r>
            <a:endParaRPr b="1">
              <a:solidFill>
                <a:schemeClr val="dk2"/>
              </a:solidFill>
              <a:latin typeface="Amatic SC"/>
              <a:ea typeface="Amatic SC"/>
              <a:cs typeface="Amatic SC"/>
              <a:sym typeface="Amatic SC"/>
            </a:endParaRPr>
          </a:p>
          <a:p>
            <a:pPr marL="0" lvl="0" indent="0" algn="l" rtl="0">
              <a:spcBef>
                <a:spcPts val="0"/>
              </a:spcBef>
              <a:spcAft>
                <a:spcPts val="0"/>
              </a:spcAft>
              <a:buNone/>
            </a:pPr>
            <a:r>
              <a:rPr lang="en" b="1">
                <a:solidFill>
                  <a:schemeClr val="accent4"/>
                </a:solidFill>
                <a:latin typeface="Amatic SC"/>
                <a:ea typeface="Amatic SC"/>
                <a:cs typeface="Amatic SC"/>
                <a:sym typeface="Amatic SC"/>
              </a:rPr>
              <a:t>It is highly used for its wide usage, extensive research base, and its innovative role in career assessment. </a:t>
            </a:r>
            <a:endParaRPr b="1">
              <a:solidFill>
                <a:schemeClr val="accent4"/>
              </a:solidFill>
              <a:latin typeface="Amatic SC"/>
              <a:ea typeface="Amatic SC"/>
              <a:cs typeface="Amatic SC"/>
              <a:sym typeface="Amatic SC"/>
            </a:endParaRPr>
          </a:p>
          <a:p>
            <a:pPr marL="0" lvl="0" indent="0" algn="l" rtl="0">
              <a:spcBef>
                <a:spcPts val="0"/>
              </a:spcBef>
              <a:spcAft>
                <a:spcPts val="0"/>
              </a:spcAft>
              <a:buNone/>
            </a:pPr>
            <a:r>
              <a:rPr lang="en" b="1">
                <a:solidFill>
                  <a:schemeClr val="dk2"/>
                </a:solidFill>
                <a:latin typeface="Amatic SC"/>
                <a:ea typeface="Amatic SC"/>
                <a:cs typeface="Amatic SC"/>
                <a:sym typeface="Amatic SC"/>
              </a:rPr>
              <a:t>Strong is put into 6 sections. The first 5 you rate on a scale of how strongly you like or dislike an activity. The last section is a 1-5 scale rate on how much a characteristic is like you. </a:t>
            </a:r>
            <a:endParaRPr b="1">
              <a:solidFill>
                <a:schemeClr val="dk2"/>
              </a:solidFill>
              <a:latin typeface="Amatic SC"/>
              <a:ea typeface="Amatic SC"/>
              <a:cs typeface="Amatic SC"/>
              <a:sym typeface="Amatic S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0"/>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Clr>
                <a:schemeClr val="dk2"/>
              </a:buClr>
              <a:buSzPct val="36666"/>
              <a:buFont typeface="Arial"/>
              <a:buNone/>
            </a:pPr>
            <a:r>
              <a:rPr lang="en" b="1">
                <a:highlight>
                  <a:schemeClr val="accent4"/>
                </a:highlight>
                <a:latin typeface="Amatic SC"/>
                <a:ea typeface="Amatic SC"/>
                <a:cs typeface="Amatic SC"/>
                <a:sym typeface="Amatic SC"/>
              </a:rPr>
              <a:t>Measures of Interest and Values</a:t>
            </a:r>
            <a:endParaRPr/>
          </a:p>
        </p:txBody>
      </p:sp>
      <p:sp>
        <p:nvSpPr>
          <p:cNvPr id="131" name="Google Shape;131;p20"/>
          <p:cNvSpPr txBox="1">
            <a:spLocks noGrp="1"/>
          </p:cNvSpPr>
          <p:nvPr>
            <p:ph type="body" idx="1"/>
          </p:nvPr>
        </p:nvSpPr>
        <p:spPr>
          <a:xfrm>
            <a:off x="3253875" y="789125"/>
            <a:ext cx="2474400" cy="500700"/>
          </a:xfrm>
          <a:prstGeom prst="rect">
            <a:avLst/>
          </a:prstGeom>
        </p:spPr>
        <p:txBody>
          <a:bodyPr spcFirstLastPara="1" wrap="square" lIns="91425" tIns="91425" rIns="91425" bIns="91425" anchor="t" anchorCtr="0">
            <a:normAutofit fontScale="25000" lnSpcReduction="20000"/>
          </a:bodyPr>
          <a:lstStyle/>
          <a:p>
            <a:pPr marL="0" lvl="0" indent="0" algn="ctr" rtl="0">
              <a:spcBef>
                <a:spcPts val="0"/>
              </a:spcBef>
              <a:spcAft>
                <a:spcPts val="0"/>
              </a:spcAft>
              <a:buNone/>
            </a:pPr>
            <a:r>
              <a:rPr lang="en" sz="8000" b="1">
                <a:solidFill>
                  <a:schemeClr val="accent4"/>
                </a:solidFill>
                <a:latin typeface="Amatic SC"/>
                <a:ea typeface="Amatic SC"/>
                <a:cs typeface="Amatic SC"/>
                <a:sym typeface="Amatic SC"/>
              </a:rPr>
              <a:t>Values</a:t>
            </a:r>
            <a:endParaRPr sz="8000" b="1">
              <a:solidFill>
                <a:schemeClr val="accent4"/>
              </a:solidFill>
              <a:latin typeface="Amatic SC"/>
              <a:ea typeface="Amatic SC"/>
              <a:cs typeface="Amatic SC"/>
              <a:sym typeface="Amatic SC"/>
            </a:endParaRPr>
          </a:p>
          <a:p>
            <a:pPr marL="0" lvl="0" indent="0" algn="l" rtl="0">
              <a:spcBef>
                <a:spcPts val="1200"/>
              </a:spcBef>
              <a:spcAft>
                <a:spcPts val="0"/>
              </a:spcAft>
              <a:buClr>
                <a:schemeClr val="dk2"/>
              </a:buClr>
              <a:buSzPct val="55000"/>
              <a:buFont typeface="Arial"/>
              <a:buNone/>
            </a:pPr>
            <a:endParaRPr sz="2000" b="1">
              <a:solidFill>
                <a:schemeClr val="accent4"/>
              </a:solidFill>
              <a:latin typeface="Amatic SC"/>
              <a:ea typeface="Amatic SC"/>
              <a:cs typeface="Amatic SC"/>
              <a:sym typeface="Amatic SC"/>
            </a:endParaRPr>
          </a:p>
          <a:p>
            <a:pPr marL="0" lvl="0" indent="0" algn="l" rtl="0">
              <a:spcBef>
                <a:spcPts val="1200"/>
              </a:spcBef>
              <a:spcAft>
                <a:spcPts val="0"/>
              </a:spcAft>
              <a:buNone/>
            </a:pPr>
            <a:endParaRPr sz="2000" b="1">
              <a:solidFill>
                <a:schemeClr val="accent4"/>
              </a:solidFill>
              <a:latin typeface="Amatic SC"/>
              <a:ea typeface="Amatic SC"/>
              <a:cs typeface="Amatic SC"/>
              <a:sym typeface="Amatic SC"/>
            </a:endParaRPr>
          </a:p>
          <a:p>
            <a:pPr marL="0" lvl="0" indent="0" algn="l" rtl="0">
              <a:spcBef>
                <a:spcPts val="1200"/>
              </a:spcBef>
              <a:spcAft>
                <a:spcPts val="1200"/>
              </a:spcAft>
              <a:buNone/>
            </a:pPr>
            <a:endParaRPr sz="2000" b="1">
              <a:solidFill>
                <a:schemeClr val="accent4"/>
              </a:solidFill>
              <a:latin typeface="Amatic SC"/>
              <a:ea typeface="Amatic SC"/>
              <a:cs typeface="Amatic SC"/>
              <a:sym typeface="Amatic SC"/>
            </a:endParaRPr>
          </a:p>
        </p:txBody>
      </p:sp>
      <p:sp>
        <p:nvSpPr>
          <p:cNvPr id="132" name="Google Shape;132;p20"/>
          <p:cNvSpPr txBox="1"/>
          <p:nvPr/>
        </p:nvSpPr>
        <p:spPr>
          <a:xfrm>
            <a:off x="414950" y="1221900"/>
            <a:ext cx="2813400" cy="37866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 sz="1600" b="1">
                <a:solidFill>
                  <a:schemeClr val="accent4"/>
                </a:solidFill>
                <a:latin typeface="Amatic SC"/>
                <a:ea typeface="Amatic SC"/>
                <a:cs typeface="Amatic SC"/>
                <a:sym typeface="Amatic SC"/>
              </a:rPr>
              <a:t>Personal Values:</a:t>
            </a:r>
            <a:endParaRPr sz="1600" b="1">
              <a:solidFill>
                <a:schemeClr val="accent4"/>
              </a:solidFill>
              <a:latin typeface="Amatic SC"/>
              <a:ea typeface="Amatic SC"/>
              <a:cs typeface="Amatic SC"/>
              <a:sym typeface="Amatic SC"/>
            </a:endParaRPr>
          </a:p>
          <a:p>
            <a:pPr marL="0" lvl="0" indent="0" algn="ctr" rtl="0">
              <a:lnSpc>
                <a:spcPct val="100000"/>
              </a:lnSpc>
              <a:spcBef>
                <a:spcPts val="1200"/>
              </a:spcBef>
              <a:spcAft>
                <a:spcPts val="0"/>
              </a:spcAft>
              <a:buNone/>
            </a:pPr>
            <a:r>
              <a:rPr lang="en" b="1">
                <a:solidFill>
                  <a:schemeClr val="accent4"/>
                </a:solidFill>
                <a:latin typeface="Amatic SC"/>
                <a:ea typeface="Amatic SC"/>
                <a:cs typeface="Amatic SC"/>
                <a:sym typeface="Amatic SC"/>
              </a:rPr>
              <a:t>Range of motivations including school, family, community, leisure, and work. </a:t>
            </a:r>
            <a:endParaRPr b="1">
              <a:solidFill>
                <a:schemeClr val="accent4"/>
              </a:solidFill>
              <a:latin typeface="Amatic SC"/>
              <a:ea typeface="Amatic SC"/>
              <a:cs typeface="Amatic SC"/>
              <a:sym typeface="Amatic SC"/>
            </a:endParaRPr>
          </a:p>
          <a:p>
            <a:pPr marL="0" lvl="0" indent="0" algn="ctr" rtl="0">
              <a:lnSpc>
                <a:spcPct val="100000"/>
              </a:lnSpc>
              <a:spcBef>
                <a:spcPts val="1200"/>
              </a:spcBef>
              <a:spcAft>
                <a:spcPts val="0"/>
              </a:spcAft>
              <a:buNone/>
            </a:pPr>
            <a:r>
              <a:rPr lang="en" b="1">
                <a:solidFill>
                  <a:schemeClr val="accent4"/>
                </a:solidFill>
                <a:latin typeface="Amatic SC"/>
                <a:ea typeface="Amatic SC"/>
                <a:cs typeface="Amatic SC"/>
                <a:sym typeface="Amatic SC"/>
              </a:rPr>
              <a:t>Personal Values Inventories: Used to evaluate what goals or objectives a person important beyond just work. </a:t>
            </a:r>
            <a:endParaRPr b="1">
              <a:solidFill>
                <a:schemeClr val="accent4"/>
              </a:solidFill>
              <a:latin typeface="Amatic SC"/>
              <a:ea typeface="Amatic SC"/>
              <a:cs typeface="Amatic SC"/>
              <a:sym typeface="Amatic SC"/>
            </a:endParaRPr>
          </a:p>
          <a:p>
            <a:pPr marL="0" lvl="0" indent="0" algn="ctr" rtl="0">
              <a:lnSpc>
                <a:spcPct val="100000"/>
              </a:lnSpc>
              <a:spcBef>
                <a:spcPts val="1200"/>
              </a:spcBef>
              <a:spcAft>
                <a:spcPts val="0"/>
              </a:spcAft>
              <a:buNone/>
            </a:pPr>
            <a:r>
              <a:rPr lang="en" b="1">
                <a:solidFill>
                  <a:schemeClr val="accent4"/>
                </a:solidFill>
                <a:latin typeface="Amatic SC"/>
                <a:ea typeface="Amatic SC"/>
                <a:cs typeface="Amatic SC"/>
                <a:sym typeface="Amatic SC"/>
              </a:rPr>
              <a:t>Inventories:</a:t>
            </a:r>
            <a:endParaRPr b="1">
              <a:solidFill>
                <a:schemeClr val="accent4"/>
              </a:solidFill>
              <a:latin typeface="Amatic SC"/>
              <a:ea typeface="Amatic SC"/>
              <a:cs typeface="Amatic SC"/>
              <a:sym typeface="Amatic SC"/>
            </a:endParaRPr>
          </a:p>
          <a:p>
            <a:pPr marL="457200" lvl="0" indent="-317500" algn="l" rtl="0">
              <a:lnSpc>
                <a:spcPct val="100000"/>
              </a:lnSpc>
              <a:spcBef>
                <a:spcPts val="1200"/>
              </a:spcBef>
              <a:spcAft>
                <a:spcPts val="0"/>
              </a:spcAft>
              <a:buClr>
                <a:schemeClr val="accent4"/>
              </a:buClr>
              <a:buSzPts val="1400"/>
              <a:buFont typeface="Amatic SC"/>
              <a:buChar char="●"/>
            </a:pPr>
            <a:r>
              <a:rPr lang="en" b="1">
                <a:solidFill>
                  <a:schemeClr val="accent4"/>
                </a:solidFill>
                <a:latin typeface="Amatic SC"/>
                <a:ea typeface="Amatic SC"/>
                <a:cs typeface="Amatic SC"/>
                <a:sym typeface="Amatic SC"/>
              </a:rPr>
              <a:t>Rokeach Value Survey</a:t>
            </a:r>
            <a:endParaRPr b="1">
              <a:solidFill>
                <a:schemeClr val="accent4"/>
              </a:solidFill>
              <a:latin typeface="Amatic SC"/>
              <a:ea typeface="Amatic SC"/>
              <a:cs typeface="Amatic SC"/>
              <a:sym typeface="Amatic SC"/>
            </a:endParaRPr>
          </a:p>
          <a:p>
            <a:pPr marL="457200" lvl="0" indent="-317500" algn="l" rtl="0">
              <a:lnSpc>
                <a:spcPct val="100000"/>
              </a:lnSpc>
              <a:spcBef>
                <a:spcPts val="0"/>
              </a:spcBef>
              <a:spcAft>
                <a:spcPts val="0"/>
              </a:spcAft>
              <a:buClr>
                <a:schemeClr val="accent4"/>
              </a:buClr>
              <a:buSzPts val="1400"/>
              <a:buFont typeface="Amatic SC"/>
              <a:buChar char="●"/>
            </a:pPr>
            <a:r>
              <a:rPr lang="en" b="1">
                <a:solidFill>
                  <a:schemeClr val="accent4"/>
                </a:solidFill>
                <a:latin typeface="Amatic SC"/>
                <a:ea typeface="Amatic SC"/>
                <a:cs typeface="Amatic SC"/>
                <a:sym typeface="Amatic SC"/>
              </a:rPr>
              <a:t>Schwartz Value Survey</a:t>
            </a:r>
            <a:endParaRPr b="1">
              <a:solidFill>
                <a:schemeClr val="accent4"/>
              </a:solidFill>
              <a:latin typeface="Amatic SC"/>
              <a:ea typeface="Amatic SC"/>
              <a:cs typeface="Amatic SC"/>
              <a:sym typeface="Amatic SC"/>
            </a:endParaRPr>
          </a:p>
          <a:p>
            <a:pPr marL="457200" lvl="0" indent="-317500" algn="l" rtl="0">
              <a:lnSpc>
                <a:spcPct val="100000"/>
              </a:lnSpc>
              <a:spcBef>
                <a:spcPts val="0"/>
              </a:spcBef>
              <a:spcAft>
                <a:spcPts val="0"/>
              </a:spcAft>
              <a:buClr>
                <a:schemeClr val="accent4"/>
              </a:buClr>
              <a:buSzPts val="1400"/>
              <a:buFont typeface="Amatic SC"/>
              <a:buChar char="●"/>
            </a:pPr>
            <a:r>
              <a:rPr lang="en" b="1">
                <a:solidFill>
                  <a:schemeClr val="accent4"/>
                </a:solidFill>
                <a:latin typeface="Amatic SC"/>
                <a:ea typeface="Amatic SC"/>
                <a:cs typeface="Amatic SC"/>
                <a:sym typeface="Amatic SC"/>
              </a:rPr>
              <a:t>Study of Values</a:t>
            </a:r>
            <a:endParaRPr b="1">
              <a:solidFill>
                <a:schemeClr val="accent4"/>
              </a:solidFill>
              <a:latin typeface="Amatic SC"/>
              <a:ea typeface="Amatic SC"/>
              <a:cs typeface="Amatic SC"/>
              <a:sym typeface="Amatic SC"/>
            </a:endParaRPr>
          </a:p>
          <a:p>
            <a:pPr marL="457200" lvl="0" indent="-317500" algn="l" rtl="0">
              <a:lnSpc>
                <a:spcPct val="100000"/>
              </a:lnSpc>
              <a:spcBef>
                <a:spcPts val="0"/>
              </a:spcBef>
              <a:spcAft>
                <a:spcPts val="0"/>
              </a:spcAft>
              <a:buClr>
                <a:schemeClr val="accent4"/>
              </a:buClr>
              <a:buSzPts val="1400"/>
              <a:buFont typeface="Amatic SC"/>
              <a:buChar char="●"/>
            </a:pPr>
            <a:r>
              <a:rPr lang="en" b="1">
                <a:solidFill>
                  <a:schemeClr val="accent4"/>
                </a:solidFill>
                <a:latin typeface="Amatic SC"/>
                <a:ea typeface="Amatic SC"/>
                <a:cs typeface="Amatic SC"/>
                <a:sym typeface="Amatic SC"/>
              </a:rPr>
              <a:t>Salience Inventory</a:t>
            </a:r>
            <a:endParaRPr b="1">
              <a:solidFill>
                <a:schemeClr val="accent4"/>
              </a:solidFill>
              <a:latin typeface="Amatic SC"/>
              <a:ea typeface="Amatic SC"/>
              <a:cs typeface="Amatic SC"/>
              <a:sym typeface="Amatic SC"/>
            </a:endParaRPr>
          </a:p>
          <a:p>
            <a:pPr marL="457200" lvl="0" indent="-317500" algn="l" rtl="0">
              <a:lnSpc>
                <a:spcPct val="100000"/>
              </a:lnSpc>
              <a:spcBef>
                <a:spcPts val="0"/>
              </a:spcBef>
              <a:spcAft>
                <a:spcPts val="0"/>
              </a:spcAft>
              <a:buClr>
                <a:schemeClr val="accent4"/>
              </a:buClr>
              <a:buSzPts val="1400"/>
              <a:buFont typeface="Amatic SC"/>
              <a:buChar char="●"/>
            </a:pPr>
            <a:r>
              <a:rPr lang="en" b="1">
                <a:solidFill>
                  <a:schemeClr val="accent4"/>
                </a:solidFill>
                <a:latin typeface="Amatic SC"/>
                <a:ea typeface="Amatic SC"/>
                <a:cs typeface="Amatic SC"/>
                <a:sym typeface="Amatic SC"/>
              </a:rPr>
              <a:t>Quality of Life Inventory</a:t>
            </a:r>
            <a:endParaRPr b="1">
              <a:solidFill>
                <a:schemeClr val="accent4"/>
              </a:solidFill>
              <a:latin typeface="Amatic SC"/>
              <a:ea typeface="Amatic SC"/>
              <a:cs typeface="Amatic SC"/>
              <a:sym typeface="Amatic SC"/>
            </a:endParaRPr>
          </a:p>
          <a:p>
            <a:pPr marL="0" lvl="0" indent="0" algn="l" rtl="0">
              <a:lnSpc>
                <a:spcPct val="100000"/>
              </a:lnSpc>
              <a:spcBef>
                <a:spcPts val="1200"/>
              </a:spcBef>
              <a:spcAft>
                <a:spcPts val="1200"/>
              </a:spcAft>
              <a:buClr>
                <a:schemeClr val="dk2"/>
              </a:buClr>
              <a:buSzPts val="1100"/>
              <a:buFont typeface="Arial"/>
              <a:buNone/>
            </a:pPr>
            <a:r>
              <a:rPr lang="en" b="1">
                <a:solidFill>
                  <a:schemeClr val="accent4"/>
                </a:solidFill>
                <a:latin typeface="Amatic SC"/>
                <a:ea typeface="Amatic SC"/>
                <a:cs typeface="Amatic SC"/>
                <a:sym typeface="Amatic SC"/>
              </a:rPr>
              <a:t>(Pgs 246-249)</a:t>
            </a:r>
            <a:endParaRPr b="1">
              <a:solidFill>
                <a:schemeClr val="accent4"/>
              </a:solidFill>
              <a:latin typeface="Amatic SC"/>
              <a:ea typeface="Amatic SC"/>
              <a:cs typeface="Amatic SC"/>
              <a:sym typeface="Amatic SC"/>
            </a:endParaRPr>
          </a:p>
        </p:txBody>
      </p:sp>
      <p:sp>
        <p:nvSpPr>
          <p:cNvPr id="133" name="Google Shape;133;p20"/>
          <p:cNvSpPr txBox="1"/>
          <p:nvPr/>
        </p:nvSpPr>
        <p:spPr>
          <a:xfrm>
            <a:off x="5728275" y="1221900"/>
            <a:ext cx="2880900" cy="4179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600" b="1">
                <a:solidFill>
                  <a:schemeClr val="accent4"/>
                </a:solidFill>
                <a:latin typeface="Amatic SC"/>
                <a:ea typeface="Amatic SC"/>
                <a:cs typeface="Amatic SC"/>
                <a:sym typeface="Amatic SC"/>
              </a:rPr>
              <a:t>Work Values:</a:t>
            </a:r>
            <a:endParaRPr sz="1600" b="1">
              <a:solidFill>
                <a:schemeClr val="accent4"/>
              </a:solidFill>
              <a:latin typeface="Amatic SC"/>
              <a:ea typeface="Amatic SC"/>
              <a:cs typeface="Amatic SC"/>
              <a:sym typeface="Amatic SC"/>
            </a:endParaRPr>
          </a:p>
          <a:p>
            <a:pPr marL="0" lvl="0" indent="0" algn="ctr" rtl="0">
              <a:lnSpc>
                <a:spcPct val="115000"/>
              </a:lnSpc>
              <a:spcBef>
                <a:spcPts val="1200"/>
              </a:spcBef>
              <a:spcAft>
                <a:spcPts val="0"/>
              </a:spcAft>
              <a:buNone/>
            </a:pPr>
            <a:r>
              <a:rPr lang="en" b="1">
                <a:solidFill>
                  <a:schemeClr val="accent4"/>
                </a:solidFill>
                <a:latin typeface="Amatic SC"/>
                <a:ea typeface="Amatic SC"/>
                <a:cs typeface="Amatic SC"/>
                <a:sym typeface="Amatic SC"/>
              </a:rPr>
              <a:t>Subset of Personal Values that describe motivations for working.</a:t>
            </a:r>
            <a:endParaRPr b="1">
              <a:solidFill>
                <a:schemeClr val="accent4"/>
              </a:solidFill>
              <a:latin typeface="Amatic SC"/>
              <a:ea typeface="Amatic SC"/>
              <a:cs typeface="Amatic SC"/>
              <a:sym typeface="Amatic SC"/>
            </a:endParaRPr>
          </a:p>
          <a:p>
            <a:pPr marL="0" lvl="0" indent="0" algn="ctr" rtl="0">
              <a:lnSpc>
                <a:spcPct val="115000"/>
              </a:lnSpc>
              <a:spcBef>
                <a:spcPts val="1200"/>
              </a:spcBef>
              <a:spcAft>
                <a:spcPts val="0"/>
              </a:spcAft>
              <a:buNone/>
            </a:pPr>
            <a:r>
              <a:rPr lang="en" b="1">
                <a:solidFill>
                  <a:schemeClr val="accent4"/>
                </a:solidFill>
                <a:latin typeface="Amatic SC"/>
                <a:ea typeface="Amatic SC"/>
                <a:cs typeface="Amatic SC"/>
                <a:sym typeface="Amatic SC"/>
              </a:rPr>
              <a:t>Work Values Inventories: Values that only matter in work situations </a:t>
            </a:r>
            <a:endParaRPr b="1">
              <a:solidFill>
                <a:schemeClr val="accent4"/>
              </a:solidFill>
              <a:latin typeface="Amatic SC"/>
              <a:ea typeface="Amatic SC"/>
              <a:cs typeface="Amatic SC"/>
              <a:sym typeface="Amatic SC"/>
            </a:endParaRPr>
          </a:p>
          <a:p>
            <a:pPr marL="0" lvl="0" indent="0" algn="ctr" rtl="0">
              <a:lnSpc>
                <a:spcPct val="115000"/>
              </a:lnSpc>
              <a:spcBef>
                <a:spcPts val="1200"/>
              </a:spcBef>
              <a:spcAft>
                <a:spcPts val="0"/>
              </a:spcAft>
              <a:buNone/>
            </a:pPr>
            <a:r>
              <a:rPr lang="en" b="1">
                <a:solidFill>
                  <a:schemeClr val="accent4"/>
                </a:solidFill>
                <a:latin typeface="Amatic SC"/>
                <a:ea typeface="Amatic SC"/>
                <a:cs typeface="Amatic SC"/>
                <a:sym typeface="Amatic SC"/>
              </a:rPr>
              <a:t>Inventories: </a:t>
            </a:r>
            <a:endParaRPr b="1">
              <a:solidFill>
                <a:schemeClr val="accent4"/>
              </a:solidFill>
              <a:latin typeface="Amatic SC"/>
              <a:ea typeface="Amatic SC"/>
              <a:cs typeface="Amatic SC"/>
              <a:sym typeface="Amatic SC"/>
            </a:endParaRPr>
          </a:p>
          <a:p>
            <a:pPr marL="457200" lvl="0" indent="-317500" algn="l" rtl="0">
              <a:lnSpc>
                <a:spcPct val="115000"/>
              </a:lnSpc>
              <a:spcBef>
                <a:spcPts val="1200"/>
              </a:spcBef>
              <a:spcAft>
                <a:spcPts val="0"/>
              </a:spcAft>
              <a:buClr>
                <a:schemeClr val="accent4"/>
              </a:buClr>
              <a:buSzPts val="1400"/>
              <a:buFont typeface="Amatic SC"/>
              <a:buChar char="●"/>
            </a:pPr>
            <a:r>
              <a:rPr lang="en" b="1">
                <a:solidFill>
                  <a:schemeClr val="accent4"/>
                </a:solidFill>
                <a:latin typeface="Amatic SC"/>
                <a:ea typeface="Amatic SC"/>
                <a:cs typeface="Amatic SC"/>
                <a:sym typeface="Amatic SC"/>
              </a:rPr>
              <a:t>Work Importance Profiler/Work Importance Locator-Provide rankings on 6 core values (Explained on pg 245)</a:t>
            </a:r>
            <a:endParaRPr b="1">
              <a:solidFill>
                <a:schemeClr val="accent4"/>
              </a:solidFill>
              <a:latin typeface="Amatic SC"/>
              <a:ea typeface="Amatic SC"/>
              <a:cs typeface="Amatic SC"/>
              <a:sym typeface="Amatic SC"/>
            </a:endParaRPr>
          </a:p>
          <a:p>
            <a:pPr marL="457200" lvl="0" indent="-317500" algn="l" rtl="0">
              <a:lnSpc>
                <a:spcPct val="115000"/>
              </a:lnSpc>
              <a:spcBef>
                <a:spcPts val="0"/>
              </a:spcBef>
              <a:spcAft>
                <a:spcPts val="0"/>
              </a:spcAft>
              <a:buClr>
                <a:schemeClr val="accent4"/>
              </a:buClr>
              <a:buSzPts val="1400"/>
              <a:buFont typeface="Amatic SC"/>
              <a:buChar char="●"/>
            </a:pPr>
            <a:r>
              <a:rPr lang="en" b="1">
                <a:solidFill>
                  <a:schemeClr val="accent4"/>
                </a:solidFill>
                <a:latin typeface="Amatic SC"/>
                <a:ea typeface="Amatic SC"/>
                <a:cs typeface="Amatic SC"/>
                <a:sym typeface="Amatic SC"/>
              </a:rPr>
              <a:t>Career Orientation Placement and Evaluation Survey: Measures work values on 8 bipolar scales  (Explained on pg 245)</a:t>
            </a:r>
            <a:endParaRPr b="1">
              <a:solidFill>
                <a:schemeClr val="accent4"/>
              </a:solidFill>
              <a:latin typeface="Amatic SC"/>
              <a:ea typeface="Amatic SC"/>
              <a:cs typeface="Amatic SC"/>
              <a:sym typeface="Amatic SC"/>
            </a:endParaRPr>
          </a:p>
          <a:p>
            <a:pPr marL="0" lvl="0" indent="0" algn="l" rtl="0">
              <a:lnSpc>
                <a:spcPct val="115000"/>
              </a:lnSpc>
              <a:spcBef>
                <a:spcPts val="1200"/>
              </a:spcBef>
              <a:spcAft>
                <a:spcPts val="1200"/>
              </a:spcAft>
              <a:buClr>
                <a:schemeClr val="dk2"/>
              </a:buClr>
              <a:buSzPts val="1100"/>
              <a:buFont typeface="Arial"/>
              <a:buNone/>
            </a:pPr>
            <a:r>
              <a:rPr lang="en" b="1">
                <a:solidFill>
                  <a:schemeClr val="accent4"/>
                </a:solidFill>
                <a:latin typeface="Amatic SC"/>
                <a:ea typeface="Amatic SC"/>
                <a:cs typeface="Amatic SC"/>
                <a:sym typeface="Amatic SC"/>
              </a:rPr>
              <a:t> </a:t>
            </a:r>
            <a:endParaRPr b="1">
              <a:solidFill>
                <a:schemeClr val="accent4"/>
              </a:solidFill>
              <a:latin typeface="Amatic SC"/>
              <a:ea typeface="Amatic SC"/>
              <a:cs typeface="Amatic SC"/>
              <a:sym typeface="Amatic SC"/>
            </a:endParaRPr>
          </a:p>
        </p:txBody>
      </p:sp>
      <p:cxnSp>
        <p:nvCxnSpPr>
          <p:cNvPr id="134" name="Google Shape;134;p20"/>
          <p:cNvCxnSpPr/>
          <p:nvPr/>
        </p:nvCxnSpPr>
        <p:spPr>
          <a:xfrm>
            <a:off x="-33900" y="1221900"/>
            <a:ext cx="9210900" cy="17100"/>
          </a:xfrm>
          <a:prstGeom prst="straightConnector1">
            <a:avLst/>
          </a:prstGeom>
          <a:noFill/>
          <a:ln w="9525" cap="flat" cmpd="sng">
            <a:solidFill>
              <a:schemeClr val="dk2"/>
            </a:solidFill>
            <a:prstDash val="solid"/>
            <a:round/>
            <a:headEnd type="none" w="med" len="med"/>
            <a:tailEnd type="none" w="med" len="med"/>
          </a:ln>
        </p:spPr>
      </p:cxnSp>
      <p:cxnSp>
        <p:nvCxnSpPr>
          <p:cNvPr id="135" name="Google Shape;135;p20"/>
          <p:cNvCxnSpPr/>
          <p:nvPr/>
        </p:nvCxnSpPr>
        <p:spPr>
          <a:xfrm>
            <a:off x="4499500" y="1223600"/>
            <a:ext cx="8400" cy="39147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solidFill>
                  <a:schemeClr val="lt1"/>
                </a:solidFill>
                <a:highlight>
                  <a:schemeClr val="accent2"/>
                </a:highlight>
              </a:rPr>
              <a:t>Personality Assessment</a:t>
            </a:r>
            <a:endParaRPr>
              <a:solidFill>
                <a:schemeClr val="lt1"/>
              </a:solidFill>
              <a:highlight>
                <a:schemeClr val="accent2"/>
              </a:highlight>
            </a:endParaRPr>
          </a:p>
        </p:txBody>
      </p:sp>
      <p:sp>
        <p:nvSpPr>
          <p:cNvPr id="141" name="Google Shape;141;p21"/>
          <p:cNvSpPr txBox="1">
            <a:spLocks noGrp="1"/>
          </p:cNvSpPr>
          <p:nvPr>
            <p:ph type="body" idx="1"/>
          </p:nvPr>
        </p:nvSpPr>
        <p:spPr>
          <a:xfrm>
            <a:off x="311700" y="1007888"/>
            <a:ext cx="8520600" cy="1020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solidFill>
                  <a:schemeClr val="accent2"/>
                </a:solidFill>
                <a:latin typeface="Amatic SC"/>
                <a:ea typeface="Amatic SC"/>
                <a:cs typeface="Amatic SC"/>
                <a:sym typeface="Amatic SC"/>
              </a:rPr>
              <a:t>Structured Personality Assessments/Objective Assessments: Standardized self-report tests that may have some forced choices</a:t>
            </a:r>
            <a:endParaRPr b="1">
              <a:solidFill>
                <a:schemeClr val="accent2"/>
              </a:solidFill>
              <a:latin typeface="Amatic SC"/>
              <a:ea typeface="Amatic SC"/>
              <a:cs typeface="Amatic SC"/>
              <a:sym typeface="Amatic SC"/>
            </a:endParaRPr>
          </a:p>
          <a:p>
            <a:pPr marL="0" lvl="0" indent="0" algn="l" rtl="0">
              <a:spcBef>
                <a:spcPts val="1200"/>
              </a:spcBef>
              <a:spcAft>
                <a:spcPts val="1200"/>
              </a:spcAft>
              <a:buNone/>
            </a:pPr>
            <a:r>
              <a:rPr lang="en" b="1">
                <a:solidFill>
                  <a:schemeClr val="accent2"/>
                </a:solidFill>
                <a:latin typeface="Amatic SC"/>
                <a:ea typeface="Amatic SC"/>
                <a:cs typeface="Amatic SC"/>
                <a:sym typeface="Amatic SC"/>
              </a:rPr>
              <a:t>Popular Structured Personality Assessments:</a:t>
            </a:r>
            <a:endParaRPr sz="1600" b="1">
              <a:solidFill>
                <a:schemeClr val="accent2"/>
              </a:solidFill>
              <a:latin typeface="Amatic SC"/>
              <a:ea typeface="Amatic SC"/>
              <a:cs typeface="Amatic SC"/>
              <a:sym typeface="Amatic SC"/>
            </a:endParaRPr>
          </a:p>
        </p:txBody>
      </p:sp>
      <p:sp>
        <p:nvSpPr>
          <p:cNvPr id="142" name="Google Shape;142;p21"/>
          <p:cNvSpPr txBox="1"/>
          <p:nvPr/>
        </p:nvSpPr>
        <p:spPr>
          <a:xfrm>
            <a:off x="305425" y="2018050"/>
            <a:ext cx="3541800" cy="997500"/>
          </a:xfrm>
          <a:prstGeom prst="rect">
            <a:avLst/>
          </a:prstGeom>
          <a:solidFill>
            <a:schemeClr val="accent2"/>
          </a:solid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Clr>
                <a:schemeClr val="dk2"/>
              </a:buClr>
              <a:buSzPts val="1100"/>
              <a:buFont typeface="Arial"/>
              <a:buNone/>
            </a:pPr>
            <a:r>
              <a:rPr lang="en" sz="1600" b="1">
                <a:solidFill>
                  <a:schemeClr val="lt1"/>
                </a:solidFill>
                <a:latin typeface="Amatic SC"/>
                <a:ea typeface="Amatic SC"/>
                <a:cs typeface="Amatic SC"/>
                <a:sym typeface="Amatic SC"/>
              </a:rPr>
              <a:t>Minnesota Multiphasic Personality Inventory-2 (MMPI-2):To evaluate people for mental disorders and aid counselors/professionals treatment planning. </a:t>
            </a:r>
            <a:endParaRPr>
              <a:solidFill>
                <a:schemeClr val="lt1"/>
              </a:solidFill>
              <a:latin typeface="Playfair Display"/>
              <a:ea typeface="Playfair Display"/>
              <a:cs typeface="Playfair Display"/>
              <a:sym typeface="Playfair Display"/>
            </a:endParaRPr>
          </a:p>
        </p:txBody>
      </p:sp>
      <p:pic>
        <p:nvPicPr>
          <p:cNvPr id="143" name="Google Shape;143;p21"/>
          <p:cNvPicPr preferRelativeResize="0"/>
          <p:nvPr/>
        </p:nvPicPr>
        <p:blipFill>
          <a:blip r:embed="rId3">
            <a:alphaModFix/>
          </a:blip>
          <a:stretch>
            <a:fillRect/>
          </a:stretch>
        </p:blipFill>
        <p:spPr>
          <a:xfrm>
            <a:off x="160725" y="2923424"/>
            <a:ext cx="2255324" cy="1363326"/>
          </a:xfrm>
          <a:prstGeom prst="rect">
            <a:avLst/>
          </a:prstGeom>
          <a:noFill/>
          <a:ln>
            <a:noFill/>
          </a:ln>
        </p:spPr>
      </p:pic>
      <p:pic>
        <p:nvPicPr>
          <p:cNvPr id="144" name="Google Shape;144;p21"/>
          <p:cNvPicPr preferRelativeResize="0"/>
          <p:nvPr/>
        </p:nvPicPr>
        <p:blipFill>
          <a:blip r:embed="rId4">
            <a:alphaModFix/>
          </a:blip>
          <a:stretch>
            <a:fillRect/>
          </a:stretch>
        </p:blipFill>
        <p:spPr>
          <a:xfrm>
            <a:off x="2347475" y="3139550"/>
            <a:ext cx="2673701" cy="1868449"/>
          </a:xfrm>
          <a:prstGeom prst="rect">
            <a:avLst/>
          </a:prstGeom>
          <a:noFill/>
          <a:ln>
            <a:noFill/>
          </a:ln>
        </p:spPr>
      </p:pic>
      <p:sp>
        <p:nvSpPr>
          <p:cNvPr id="145" name="Google Shape;145;p21"/>
          <p:cNvSpPr txBox="1"/>
          <p:nvPr/>
        </p:nvSpPr>
        <p:spPr>
          <a:xfrm>
            <a:off x="5609475" y="2016850"/>
            <a:ext cx="2966100" cy="997500"/>
          </a:xfrm>
          <a:prstGeom prst="rect">
            <a:avLst/>
          </a:prstGeom>
          <a:solidFill>
            <a:schemeClr val="accen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lt1"/>
                </a:solidFill>
                <a:latin typeface="Amatic SC"/>
                <a:ea typeface="Amatic SC"/>
                <a:cs typeface="Amatic SC"/>
                <a:sym typeface="Amatic SC"/>
              </a:rPr>
              <a:t>Myers-Briggs Type Indicator (MBTI): Based on Jung’s concepts that different people have differences in perception and judgement.</a:t>
            </a:r>
            <a:endParaRPr sz="1600" b="1">
              <a:solidFill>
                <a:schemeClr val="lt1"/>
              </a:solidFill>
              <a:latin typeface="Amatic SC"/>
              <a:ea typeface="Amatic SC"/>
              <a:cs typeface="Amatic SC"/>
              <a:sym typeface="Amatic SC"/>
            </a:endParaRPr>
          </a:p>
        </p:txBody>
      </p:sp>
      <p:pic>
        <p:nvPicPr>
          <p:cNvPr id="146" name="Google Shape;146;p21"/>
          <p:cNvPicPr preferRelativeResize="0"/>
          <p:nvPr/>
        </p:nvPicPr>
        <p:blipFill>
          <a:blip r:embed="rId5">
            <a:alphaModFix/>
          </a:blip>
          <a:stretch>
            <a:fillRect/>
          </a:stretch>
        </p:blipFill>
        <p:spPr>
          <a:xfrm>
            <a:off x="6113975" y="2923425"/>
            <a:ext cx="2842500" cy="15989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1744</Words>
  <Application>Microsoft Macintosh PowerPoint</Application>
  <PresentationFormat>On-screen Show (16:9)</PresentationFormat>
  <Paragraphs>137</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Amatic SC</vt:lpstr>
      <vt:lpstr>Montserrat</vt:lpstr>
      <vt:lpstr>Playfair Display</vt:lpstr>
      <vt:lpstr>Oswald</vt:lpstr>
      <vt:lpstr>Arial</vt:lpstr>
      <vt:lpstr>Pop</vt:lpstr>
      <vt:lpstr>Types Of Assessment</vt:lpstr>
      <vt:lpstr>Assessment of Intelligence</vt:lpstr>
      <vt:lpstr>Assessment of Intelligence</vt:lpstr>
      <vt:lpstr>Ability Testing: Academic Aptitude and Achievement</vt:lpstr>
      <vt:lpstr>Career and Life-Planning assessment</vt:lpstr>
      <vt:lpstr>Career and Life-Planning assessment</vt:lpstr>
      <vt:lpstr>Measures of Interest and Values </vt:lpstr>
      <vt:lpstr>Measures of Interest and Values</vt:lpstr>
      <vt:lpstr>Personality Assessment</vt:lpstr>
      <vt:lpstr>Personality Assessment </vt:lpstr>
      <vt:lpstr>Assessment of Interpersonal Relationships</vt:lpstr>
      <vt:lpstr>Assessment of Interpersonal Relationships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Assessment</dc:title>
  <cp:lastModifiedBy>Lyndsey Neal</cp:lastModifiedBy>
  <cp:revision>1</cp:revision>
  <dcterms:modified xsi:type="dcterms:W3CDTF">2022-12-14T19:13:47Z</dcterms:modified>
</cp:coreProperties>
</file>