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Amatic SC" pitchFamily="2" charset="-79"/>
      <p:regular r:id="rId15"/>
      <p:bold r:id="rId16"/>
    </p:embeddedFont>
    <p:embeddedFont>
      <p:font typeface="Source Code Pro" panose="020B0509030403020204" pitchFamily="49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2"/>
  </p:normalViewPr>
  <p:slideViewPr>
    <p:cSldViewPr snapToGrid="0">
      <p:cViewPr varScale="1">
        <p:scale>
          <a:sx n="141" d="100"/>
          <a:sy n="141" d="100"/>
        </p:scale>
        <p:origin x="800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a2b14eb31d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1a2b14eb31d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b2d8685223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1b2d8685223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a2b14eb31d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a2b14eb31d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a2b14eb31d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a2b14eb31d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a2b14eb31d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a2b14eb31d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a2b14eb31d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a2b14eb31d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a2b14eb31d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a2b14eb31d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a2b14eb31d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a2b14eb31d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a2b14eb31d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a2b14eb31d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a2b14eb31d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a2b14eb31d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a2b14eb31d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1a2b14eb31d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each-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B8AF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Initial Psychological Assessment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2"/>
          <p:cNvSpPr txBox="1">
            <a:spLocks noGrp="1"/>
          </p:cNvSpPr>
          <p:nvPr>
            <p:ph type="title"/>
          </p:nvPr>
        </p:nvSpPr>
        <p:spPr>
          <a:xfrm>
            <a:off x="1423750" y="142050"/>
            <a:ext cx="42603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Assessment of Alcohol Abuse</a:t>
            </a:r>
            <a:endParaRPr/>
          </a:p>
        </p:txBody>
      </p:sp>
      <p:sp>
        <p:nvSpPr>
          <p:cNvPr id="130" name="Google Shape;130;p22"/>
          <p:cNvSpPr txBox="1">
            <a:spLocks noGrp="1"/>
          </p:cNvSpPr>
          <p:nvPr>
            <p:ph type="body" idx="1"/>
          </p:nvPr>
        </p:nvSpPr>
        <p:spPr>
          <a:xfrm>
            <a:off x="490175" y="1150050"/>
            <a:ext cx="2715000" cy="3695100"/>
          </a:xfrm>
          <a:prstGeom prst="rect">
            <a:avLst/>
          </a:prstGeom>
          <a:solidFill>
            <a:srgbClr val="C9DAF8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b="1">
                <a:latin typeface="Amatic SC"/>
                <a:ea typeface="Amatic SC"/>
                <a:cs typeface="Amatic SC"/>
                <a:sym typeface="Amatic SC"/>
              </a:rPr>
              <a:t>Some of the main substance disorders come from alcohol. Most of the substance assessments are mainly about alcohol abuse. </a:t>
            </a:r>
            <a:endParaRPr sz="2900" b="1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2900" b="1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2900" b="1"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31" name="Google Shape;131;p22"/>
          <p:cNvSpPr txBox="1"/>
          <p:nvPr/>
        </p:nvSpPr>
        <p:spPr>
          <a:xfrm>
            <a:off x="4223200" y="1150050"/>
            <a:ext cx="4449600" cy="16578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9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The percentage of alcohol abuse in a group of 119 was 31% of the students in the college. </a:t>
            </a:r>
            <a:endParaRPr>
              <a:solidFill>
                <a:schemeClr val="accent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32" name="Google Shape;132;p22"/>
          <p:cNvSpPr txBox="1"/>
          <p:nvPr/>
        </p:nvSpPr>
        <p:spPr>
          <a:xfrm>
            <a:off x="4223200" y="3187350"/>
            <a:ext cx="4449600" cy="16578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900" b="1">
                <a:latin typeface="Amatic SC"/>
                <a:ea typeface="Amatic SC"/>
                <a:cs typeface="Amatic SC"/>
                <a:sym typeface="Amatic SC"/>
              </a:rPr>
              <a:t>One of the main issues that come from being asked about drinking comes from denial. </a:t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"/>
          <p:cNvSpPr txBox="1">
            <a:spLocks noGrp="1"/>
          </p:cNvSpPr>
          <p:nvPr>
            <p:ph type="title"/>
          </p:nvPr>
        </p:nvSpPr>
        <p:spPr>
          <a:xfrm rot="5400000">
            <a:off x="5995400" y="2238900"/>
            <a:ext cx="51471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580"/>
              <a:t>Michigan Alcoholism Screening Test</a:t>
            </a:r>
            <a:endParaRPr sz="3580"/>
          </a:p>
        </p:txBody>
      </p:sp>
      <p:sp>
        <p:nvSpPr>
          <p:cNvPr id="138" name="Google Shape;138;p23"/>
          <p:cNvSpPr txBox="1">
            <a:spLocks noGrp="1"/>
          </p:cNvSpPr>
          <p:nvPr>
            <p:ph type="body" idx="1"/>
          </p:nvPr>
        </p:nvSpPr>
        <p:spPr>
          <a:xfrm>
            <a:off x="1300950" y="0"/>
            <a:ext cx="6542100" cy="2375700"/>
          </a:xfrm>
          <a:prstGeom prst="rect">
            <a:avLst/>
          </a:prstGeom>
          <a:solidFill>
            <a:srgbClr val="D0E0E3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The questionnaire takes about the max of 15 mins to complete. It is a total of 25 questions. You have to answer the question with yes or no answers.If you score more than 5 that indicates alcoholism and if you score a 4 it  indicates the possibility of alcoholism, and if you score a 3 or less that shows no alcoholism.</a:t>
            </a:r>
            <a:endParaRPr sz="2500" b="1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700" b="1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700" b="1"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39" name="Google Shape;139;p23"/>
          <p:cNvSpPr txBox="1"/>
          <p:nvPr/>
        </p:nvSpPr>
        <p:spPr>
          <a:xfrm>
            <a:off x="84700" y="2571725"/>
            <a:ext cx="4572300" cy="26412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rPr>
              <a:t>  The screening test is a group of questions asking about intaking alcohol. They ask about getting into fights, the number of intake a day, have you ever went to the hospital because of drinking, and etc. </a:t>
            </a:r>
            <a:endParaRPr sz="2800" b="1">
              <a:solidFill>
                <a:schemeClr val="dk2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40" name="Google Shape;140;p23"/>
          <p:cNvSpPr txBox="1"/>
          <p:nvPr/>
        </p:nvSpPr>
        <p:spPr>
          <a:xfrm>
            <a:off x="4788700" y="2571750"/>
            <a:ext cx="3379500" cy="26412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rPr>
              <a:t>When taking the questionnaire if the client has any negative responses to the questions, that usually indicate alcoholism. </a:t>
            </a:r>
            <a:endParaRPr sz="2800" b="1">
              <a:solidFill>
                <a:schemeClr val="dk2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46" name="Google Shape;14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623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 rot="5400000">
            <a:off x="7423525" y="2274475"/>
            <a:ext cx="29448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Conducting an MSE</a:t>
            </a:r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5179800" cy="53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3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When conducting a MSE counselors do the following</a:t>
            </a:r>
            <a:endParaRPr sz="2300" b="1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45275" y="740700"/>
            <a:ext cx="2745900" cy="5388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rPr>
              <a:t>Self-Report screening</a:t>
            </a:r>
            <a:endParaRPr sz="2300" b="1">
              <a:solidFill>
                <a:schemeClr val="l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790975" y="2571750"/>
            <a:ext cx="2745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445275" y="3625225"/>
            <a:ext cx="2886300" cy="7695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rPr>
              <a:t>Counselor ask about the wide range of symptoms they are experiencing  </a:t>
            </a:r>
            <a:endParaRPr sz="1900" b="1">
              <a:solidFill>
                <a:schemeClr val="l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445275" y="2159863"/>
            <a:ext cx="2745900" cy="5850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b="1">
                <a:latin typeface="Amatic SC"/>
                <a:ea typeface="Amatic SC"/>
                <a:cs typeface="Amatic SC"/>
                <a:sym typeface="Amatic SC"/>
              </a:rPr>
              <a:t>Overall view of a client </a:t>
            </a:r>
            <a:endParaRPr sz="2600" b="1"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2217538" y="1481175"/>
            <a:ext cx="27459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>
                <a:latin typeface="Amatic SC"/>
                <a:ea typeface="Amatic SC"/>
                <a:cs typeface="Amatic SC"/>
                <a:sym typeface="Amatic SC"/>
              </a:rPr>
              <a:t>The MSE results can lead to </a:t>
            </a:r>
            <a:endParaRPr sz="1900" b="1"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1481425" y="1417575"/>
            <a:ext cx="549300" cy="5337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4"/>
          <p:cNvSpPr/>
          <p:nvPr/>
        </p:nvSpPr>
        <p:spPr>
          <a:xfrm>
            <a:off x="1543575" y="2918200"/>
            <a:ext cx="549300" cy="5337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1" name="Google Shape;7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2725" y="10325"/>
            <a:ext cx="4107075" cy="5122849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4"/>
          <p:cNvSpPr/>
          <p:nvPr/>
        </p:nvSpPr>
        <p:spPr>
          <a:xfrm>
            <a:off x="3431800" y="1951275"/>
            <a:ext cx="1170900" cy="769500"/>
          </a:xfrm>
          <a:prstGeom prst="mathEqual">
            <a:avLst>
              <a:gd name="adj1" fmla="val 23520"/>
              <a:gd name="adj2" fmla="val 11760"/>
            </a:avLst>
          </a:prstGeom>
          <a:solidFill>
            <a:srgbClr val="CC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>
            <a:spLocks noGrp="1"/>
          </p:cNvSpPr>
          <p:nvPr>
            <p:ph type="title"/>
          </p:nvPr>
        </p:nvSpPr>
        <p:spPr>
          <a:xfrm rot="5400000">
            <a:off x="6061200" y="2493600"/>
            <a:ext cx="5364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Inventory of Common Problems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8520600" cy="514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325" b="1">
                <a:solidFill>
                  <a:srgbClr val="45818E"/>
                </a:solidFill>
                <a:latin typeface="Amatic SC"/>
                <a:ea typeface="Amatic SC"/>
                <a:cs typeface="Amatic SC"/>
                <a:sym typeface="Amatic SC"/>
              </a:rPr>
              <a:t>Inventory of Common Problems: College counseling centers use this for a screening instrument. </a:t>
            </a:r>
            <a:endParaRPr sz="4325" b="1">
              <a:solidFill>
                <a:srgbClr val="45818E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200" b="1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200" b="1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200" b="1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The result from the test would allow the counselor to readminister the ICP and be able to see the progress happening from the course of counseling. </a:t>
            </a:r>
            <a:endParaRPr sz="4200" b="1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79" name="Google Shape;7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96488" y="1223625"/>
            <a:ext cx="2828925" cy="1619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335811">
            <a:off x="2694648" y="1786113"/>
            <a:ext cx="2687951" cy="11519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0" y="44381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Symptom Check list–90–Revised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1"/>
          </p:nvPr>
        </p:nvSpPr>
        <p:spPr>
          <a:xfrm>
            <a:off x="182850" y="150650"/>
            <a:ext cx="4267200" cy="42876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SzPts val="688"/>
              <a:buNone/>
            </a:pPr>
            <a:r>
              <a:rPr lang="en" sz="2725" b="1">
                <a:solidFill>
                  <a:srgbClr val="E06666"/>
                </a:solidFill>
                <a:latin typeface="Amatic SC"/>
                <a:ea typeface="Amatic SC"/>
                <a:cs typeface="Amatic SC"/>
                <a:sym typeface="Amatic SC"/>
              </a:rPr>
              <a:t>Symptom Checklist-90-Revised: Is collected research for clinical purposes in a mental health settings. There are 90 symptoms. They use this to allow students to report some common problems that can occur in some college students. They ask a list of question on a ranking from one to five. You only get 15 mins to complete it. </a:t>
            </a:r>
            <a:endParaRPr sz="1125" b="1">
              <a:solidFill>
                <a:srgbClr val="E06666"/>
              </a:solidFill>
            </a:endParaRPr>
          </a:p>
        </p:txBody>
      </p:sp>
      <p:pic>
        <p:nvPicPr>
          <p:cNvPr id="87" name="Google Shape;8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60975"/>
            <a:ext cx="4572000" cy="5021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Brief Symptom Inventory, Derogatis Psychiatric Rating Scale</a:t>
            </a:r>
            <a:endParaRPr/>
          </a:p>
        </p:txBody>
      </p:sp>
      <p:sp>
        <p:nvSpPr>
          <p:cNvPr id="93" name="Google Shape;93;p17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2329800" cy="37092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3000" b="1">
                <a:solidFill>
                  <a:srgbClr val="CC4125"/>
                </a:solidFill>
                <a:latin typeface="Amatic SC"/>
                <a:ea typeface="Amatic SC"/>
                <a:cs typeface="Amatic SC"/>
                <a:sym typeface="Amatic SC"/>
              </a:rPr>
              <a:t>The brief symptom inventory also known as the (BSI) contains only 53 of the items on the symptom checklist 90. </a:t>
            </a:r>
            <a:endParaRPr sz="3000" b="1">
              <a:solidFill>
                <a:srgbClr val="CC4125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94" name="Google Shape;94;p17"/>
          <p:cNvSpPr txBox="1"/>
          <p:nvPr/>
        </p:nvSpPr>
        <p:spPr>
          <a:xfrm>
            <a:off x="3007275" y="2190475"/>
            <a:ext cx="2987100" cy="1785600"/>
          </a:xfrm>
          <a:prstGeom prst="rect">
            <a:avLst/>
          </a:prstGeom>
          <a:solidFill>
            <a:srgbClr val="CC4125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b="1">
                <a:latin typeface="Amatic SC"/>
                <a:ea typeface="Amatic SC"/>
                <a:cs typeface="Amatic SC"/>
                <a:sym typeface="Amatic SC"/>
              </a:rPr>
              <a:t>Unlike the SCL-90 where you get 15 minutes, you only get 10 minutes to complete the check-list.</a:t>
            </a:r>
            <a:r>
              <a:rPr lang="en">
                <a:latin typeface="Source Code Pro"/>
                <a:ea typeface="Source Code Pro"/>
                <a:cs typeface="Source Code Pro"/>
                <a:sym typeface="Source Code Pro"/>
              </a:rPr>
              <a:t> </a:t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6360150" y="1273525"/>
            <a:ext cx="2580600" cy="3420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CC4125"/>
                </a:solidFill>
                <a:latin typeface="Amatic SC"/>
                <a:ea typeface="Amatic SC"/>
                <a:cs typeface="Amatic SC"/>
                <a:sym typeface="Amatic SC"/>
              </a:rPr>
              <a:t>Derogatis Psychiatric Rating Scale, SCL-90 Analogue, and the BSI are used for the clinician ratings of the same symptom list but with lesser time. </a:t>
            </a:r>
            <a:endParaRPr sz="2800" b="1">
              <a:solidFill>
                <a:srgbClr val="CC4125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>
            <a:spLocks noGrp="1"/>
          </p:cNvSpPr>
          <p:nvPr>
            <p:ph type="title"/>
          </p:nvPr>
        </p:nvSpPr>
        <p:spPr>
          <a:xfrm>
            <a:off x="2441850" y="188550"/>
            <a:ext cx="42603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Outcome Questionnaire 45.2</a:t>
            </a:r>
            <a:endParaRPr/>
          </a:p>
        </p:txBody>
      </p:sp>
      <p:sp>
        <p:nvSpPr>
          <p:cNvPr id="101" name="Google Shape;101;p18"/>
          <p:cNvSpPr txBox="1">
            <a:spLocks noGrp="1"/>
          </p:cNvSpPr>
          <p:nvPr>
            <p:ph type="body" idx="1"/>
          </p:nvPr>
        </p:nvSpPr>
        <p:spPr>
          <a:xfrm>
            <a:off x="123150" y="989550"/>
            <a:ext cx="3232800" cy="2404200"/>
          </a:xfrm>
          <a:prstGeom prst="rect">
            <a:avLst/>
          </a:prstGeom>
          <a:solidFill>
            <a:srgbClr val="EAD1DC"/>
          </a:solidFill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600" b="1">
                <a:latin typeface="Amatic SC"/>
                <a:ea typeface="Amatic SC"/>
                <a:cs typeface="Amatic SC"/>
                <a:sym typeface="Amatic SC"/>
              </a:rPr>
              <a:t>The outcome questionnaire is a 45 item self report used to screen for client affect. </a:t>
            </a:r>
            <a:endParaRPr sz="13600" b="1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102" name="Google Shape;102;p18"/>
          <p:cNvSpPr txBox="1"/>
          <p:nvPr/>
        </p:nvSpPr>
        <p:spPr>
          <a:xfrm>
            <a:off x="2517275" y="3242825"/>
            <a:ext cx="3770700" cy="2013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3600" b="1">
                <a:solidFill>
                  <a:srgbClr val="C27BA0"/>
                </a:solidFill>
                <a:latin typeface="Amatic SC"/>
                <a:ea typeface="Amatic SC"/>
                <a:cs typeface="Amatic SC"/>
                <a:sym typeface="Amatic SC"/>
              </a:rPr>
              <a:t>The questionnaire gives a score and three subscale scores. </a:t>
            </a:r>
            <a:endParaRPr sz="3600" b="1">
              <a:solidFill>
                <a:srgbClr val="C27BA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6212550" y="989550"/>
            <a:ext cx="2847000" cy="33864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666666"/>
                </a:solidFill>
                <a:latin typeface="Amatic SC"/>
                <a:ea typeface="Amatic SC"/>
                <a:cs typeface="Amatic SC"/>
                <a:sym typeface="Amatic SC"/>
              </a:rPr>
              <a:t>It also shows the outcome of the clients interpersonal concerns and level of functioning in life.</a:t>
            </a:r>
            <a:endParaRPr sz="3200" b="1">
              <a:solidFill>
                <a:srgbClr val="666666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104" name="Google Shape;10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0013" y="1141950"/>
            <a:ext cx="1948475" cy="1948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 txBox="1">
            <a:spLocks noGrp="1"/>
          </p:cNvSpPr>
          <p:nvPr>
            <p:ph type="title"/>
          </p:nvPr>
        </p:nvSpPr>
        <p:spPr>
          <a:xfrm>
            <a:off x="209700" y="4282575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5180"/>
              <a:t>Diagnostic and Statistical Manual</a:t>
            </a:r>
            <a:endParaRPr sz="5180"/>
          </a:p>
        </p:txBody>
      </p:sp>
      <p:sp>
        <p:nvSpPr>
          <p:cNvPr id="110" name="Google Shape;110;p19"/>
          <p:cNvSpPr txBox="1">
            <a:spLocks noGrp="1"/>
          </p:cNvSpPr>
          <p:nvPr>
            <p:ph type="body" idx="1"/>
          </p:nvPr>
        </p:nvSpPr>
        <p:spPr>
          <a:xfrm>
            <a:off x="209700" y="384150"/>
            <a:ext cx="3305400" cy="3653100"/>
          </a:xfrm>
          <a:prstGeom prst="rect">
            <a:avLst/>
          </a:prstGeom>
          <a:solidFill>
            <a:srgbClr val="B7B7B7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3700" b="1">
                <a:solidFill>
                  <a:srgbClr val="9900FF"/>
                </a:solidFill>
                <a:latin typeface="Amatic SC"/>
                <a:ea typeface="Amatic SC"/>
                <a:cs typeface="Amatic SC"/>
                <a:sym typeface="Amatic SC"/>
              </a:rPr>
              <a:t>Diagnostic and Statistical Manual: This provides Psychological disorder and psychiatric</a:t>
            </a:r>
            <a:r>
              <a:rPr lang="en" sz="3300" b="1">
                <a:solidFill>
                  <a:srgbClr val="9900FF"/>
                </a:solidFill>
                <a:latin typeface="Amatic SC"/>
                <a:ea typeface="Amatic SC"/>
                <a:cs typeface="Amatic SC"/>
                <a:sym typeface="Amatic SC"/>
              </a:rPr>
              <a:t>. </a:t>
            </a:r>
            <a:endParaRPr sz="3300" b="1">
              <a:solidFill>
                <a:srgbClr val="9900FF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111" name="Google Shape;11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12900" y="138825"/>
            <a:ext cx="5287300" cy="4143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>
            <a:spLocks noGrp="1"/>
          </p:cNvSpPr>
          <p:nvPr>
            <p:ph type="title"/>
          </p:nvPr>
        </p:nvSpPr>
        <p:spPr>
          <a:xfrm>
            <a:off x="1466100" y="2267238"/>
            <a:ext cx="62118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Inventories for Assessing Mental Disorders</a:t>
            </a:r>
            <a:endParaRPr/>
          </a:p>
        </p:txBody>
      </p:sp>
      <p:sp>
        <p:nvSpPr>
          <p:cNvPr id="117" name="Google Shape;117;p20"/>
          <p:cNvSpPr txBox="1">
            <a:spLocks noGrp="1"/>
          </p:cNvSpPr>
          <p:nvPr>
            <p:ph type="body" idx="1"/>
          </p:nvPr>
        </p:nvSpPr>
        <p:spPr>
          <a:xfrm>
            <a:off x="386850" y="154000"/>
            <a:ext cx="8370300" cy="1957500"/>
          </a:xfrm>
          <a:prstGeom prst="rect">
            <a:avLst/>
          </a:prstGeom>
          <a:solidFill>
            <a:srgbClr val="EA9999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3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Most of the inventories are used mainly for psychiatric diagnoses. These mainly contain the Psychiatric Diagnostics screen questionnaire and the patient health questionnaire. </a:t>
            </a:r>
            <a:endParaRPr sz="3400" b="1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18" name="Google Shape;118;p20"/>
          <p:cNvSpPr txBox="1"/>
          <p:nvPr/>
        </p:nvSpPr>
        <p:spPr>
          <a:xfrm>
            <a:off x="311850" y="3223975"/>
            <a:ext cx="8370300" cy="1708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 b="1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The difference between the PDSQ and the PHQ are that they have different amount of scales that they relate to on Statistical manual. </a:t>
            </a:r>
            <a:endParaRPr sz="3300" b="1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"/>
          <p:cNvSpPr txBox="1">
            <a:spLocks noGrp="1"/>
          </p:cNvSpPr>
          <p:nvPr>
            <p:ph type="title"/>
          </p:nvPr>
        </p:nvSpPr>
        <p:spPr>
          <a:xfrm rot="-5400000">
            <a:off x="-2247600" y="2096700"/>
            <a:ext cx="52962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580">
                <a:solidFill>
                  <a:srgbClr val="000000"/>
                </a:solidFill>
              </a:rPr>
              <a:t>Significant Factors in Suicide Risk</a:t>
            </a:r>
            <a:r>
              <a:rPr lang="en" sz="3580">
                <a:solidFill>
                  <a:schemeClr val="lt1"/>
                </a:solidFill>
              </a:rPr>
              <a:t> </a:t>
            </a:r>
            <a:r>
              <a:rPr lang="en" sz="3580">
                <a:solidFill>
                  <a:srgbClr val="000000"/>
                </a:solidFill>
              </a:rPr>
              <a:t>Assessment</a:t>
            </a:r>
            <a:endParaRPr sz="3580">
              <a:solidFill>
                <a:srgbClr val="000000"/>
              </a:solidFill>
            </a:endParaRPr>
          </a:p>
        </p:txBody>
      </p:sp>
      <p:sp>
        <p:nvSpPr>
          <p:cNvPr id="124" name="Google Shape;124;p21"/>
          <p:cNvSpPr txBox="1">
            <a:spLocks noGrp="1"/>
          </p:cNvSpPr>
          <p:nvPr>
            <p:ph type="body" idx="1"/>
          </p:nvPr>
        </p:nvSpPr>
        <p:spPr>
          <a:xfrm>
            <a:off x="1145400" y="102750"/>
            <a:ext cx="7998600" cy="478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rmAutofit fontScale="47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295" b="1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rPr>
              <a:t>The main important component of the initial assessment in counseling is the suicide risk assessment. </a:t>
            </a:r>
            <a:endParaRPr sz="6295" b="1">
              <a:solidFill>
                <a:schemeClr val="lt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6295" b="1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rPr>
              <a:t> </a:t>
            </a:r>
            <a:endParaRPr sz="6295" b="1">
              <a:solidFill>
                <a:schemeClr val="lt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6295" b="1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rPr>
              <a:t>There are a general population that 40% of those asked have a period of suicidal thinking at some time in their lives. </a:t>
            </a:r>
            <a:endParaRPr sz="6295" b="1">
              <a:solidFill>
                <a:schemeClr val="lt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6295" b="1">
              <a:solidFill>
                <a:schemeClr val="lt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6295" b="1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rPr>
              <a:t>When in a counseling session a client should be asked directly if they are having suicidal thoughts if they hint they are thinking suicide thought.</a:t>
            </a:r>
            <a:r>
              <a:rPr lang="en">
                <a:solidFill>
                  <a:schemeClr val="lt1"/>
                </a:solidFill>
              </a:rPr>
              <a:t> 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613</Words>
  <Application>Microsoft Macintosh PowerPoint</Application>
  <PresentationFormat>On-screen Show (16:9)</PresentationFormat>
  <Paragraphs>43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Amatic SC</vt:lpstr>
      <vt:lpstr>Source Code Pro</vt:lpstr>
      <vt:lpstr>Arial</vt:lpstr>
      <vt:lpstr>Beach Day</vt:lpstr>
      <vt:lpstr>Initial Psychological Assessment</vt:lpstr>
      <vt:lpstr>Conducting an MSE</vt:lpstr>
      <vt:lpstr>Inventory of Common Problems  </vt:lpstr>
      <vt:lpstr>Symptom Check list–90–Revised  </vt:lpstr>
      <vt:lpstr>Brief Symptom Inventory, Derogatis Psychiatric Rating Scale</vt:lpstr>
      <vt:lpstr>Outcome Questionnaire 45.2</vt:lpstr>
      <vt:lpstr>Diagnostic and Statistical Manual</vt:lpstr>
      <vt:lpstr>Inventories for Assessing Mental Disorders</vt:lpstr>
      <vt:lpstr>Significant Factors in Suicide Risk Assessment</vt:lpstr>
      <vt:lpstr>Assessment of Alcohol Abuse</vt:lpstr>
      <vt:lpstr>Michigan Alcoholism Screening Test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Initial Psychological Assessment</dc:title>
  <cp:lastModifiedBy>Lyndsey Neal</cp:lastModifiedBy>
  <cp:revision>1</cp:revision>
  <dcterms:modified xsi:type="dcterms:W3CDTF">2022-12-14T19:12:27Z</dcterms:modified>
</cp:coreProperties>
</file>