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1"/>
  </p:notesMasterIdLst>
  <p:sldIdLst>
    <p:sldId id="256" r:id="rId2"/>
    <p:sldId id="285" r:id="rId3"/>
    <p:sldId id="257" r:id="rId4"/>
    <p:sldId id="315" r:id="rId5"/>
    <p:sldId id="272" r:id="rId6"/>
    <p:sldId id="316" r:id="rId7"/>
    <p:sldId id="317" r:id="rId8"/>
    <p:sldId id="273" r:id="rId9"/>
    <p:sldId id="318" r:id="rId10"/>
    <p:sldId id="274" r:id="rId11"/>
    <p:sldId id="283" r:id="rId12"/>
    <p:sldId id="319" r:id="rId13"/>
    <p:sldId id="286" r:id="rId14"/>
    <p:sldId id="296" r:id="rId15"/>
    <p:sldId id="297" r:id="rId16"/>
    <p:sldId id="298" r:id="rId17"/>
    <p:sldId id="295" r:id="rId18"/>
    <p:sldId id="258" r:id="rId19"/>
    <p:sldId id="299" r:id="rId20"/>
    <p:sldId id="300" r:id="rId21"/>
    <p:sldId id="301" r:id="rId22"/>
    <p:sldId id="302" r:id="rId23"/>
    <p:sldId id="303" r:id="rId24"/>
    <p:sldId id="304" r:id="rId25"/>
    <p:sldId id="287" r:id="rId26"/>
    <p:sldId id="320" r:id="rId27"/>
    <p:sldId id="321" r:id="rId28"/>
    <p:sldId id="322" r:id="rId29"/>
    <p:sldId id="323" r:id="rId30"/>
    <p:sldId id="324" r:id="rId31"/>
    <p:sldId id="288" r:id="rId32"/>
    <p:sldId id="325" r:id="rId33"/>
    <p:sldId id="326" r:id="rId34"/>
    <p:sldId id="328" r:id="rId35"/>
    <p:sldId id="327" r:id="rId36"/>
    <p:sldId id="329" r:id="rId37"/>
    <p:sldId id="259" r:id="rId38"/>
    <p:sldId id="289" r:id="rId39"/>
    <p:sldId id="290" r:id="rId40"/>
    <p:sldId id="305" r:id="rId41"/>
    <p:sldId id="306" r:id="rId42"/>
    <p:sldId id="307" r:id="rId43"/>
    <p:sldId id="308" r:id="rId44"/>
    <p:sldId id="309" r:id="rId45"/>
    <p:sldId id="265" r:id="rId46"/>
    <p:sldId id="275" r:id="rId47"/>
    <p:sldId id="330" r:id="rId48"/>
    <p:sldId id="331" r:id="rId49"/>
    <p:sldId id="346" r:id="rId50"/>
    <p:sldId id="347" r:id="rId51"/>
    <p:sldId id="260" r:id="rId52"/>
    <p:sldId id="291" r:id="rId53"/>
    <p:sldId id="277" r:id="rId54"/>
    <p:sldId id="332" r:id="rId55"/>
    <p:sldId id="261" r:id="rId56"/>
    <p:sldId id="269" r:id="rId57"/>
    <p:sldId id="270" r:id="rId58"/>
    <p:sldId id="271" r:id="rId59"/>
    <p:sldId id="333" r:id="rId60"/>
    <p:sldId id="334" r:id="rId61"/>
    <p:sldId id="335" r:id="rId62"/>
    <p:sldId id="336" r:id="rId63"/>
    <p:sldId id="337" r:id="rId64"/>
    <p:sldId id="338" r:id="rId65"/>
    <p:sldId id="292" r:id="rId66"/>
    <p:sldId id="293" r:id="rId67"/>
    <p:sldId id="262" r:id="rId68"/>
    <p:sldId id="340" r:id="rId69"/>
    <p:sldId id="264" r:id="rId70"/>
    <p:sldId id="278" r:id="rId71"/>
    <p:sldId id="341" r:id="rId72"/>
    <p:sldId id="342" r:id="rId73"/>
    <p:sldId id="280" r:id="rId74"/>
    <p:sldId id="343" r:id="rId75"/>
    <p:sldId id="263" r:id="rId76"/>
    <p:sldId id="281" r:id="rId77"/>
    <p:sldId id="345" r:id="rId78"/>
    <p:sldId id="266" r:id="rId79"/>
    <p:sldId id="294" r:id="rId8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2"/>
    <p:restoredTop sz="94064"/>
  </p:normalViewPr>
  <p:slideViewPr>
    <p:cSldViewPr snapToGrid="0" snapToObjects="1">
      <p:cViewPr varScale="1">
        <p:scale>
          <a:sx n="107" d="100"/>
          <a:sy n="107" d="100"/>
        </p:scale>
        <p:origin x="160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776DB-0F94-0A43-8F6E-3FA83D3FA6DD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5AF97-C038-A145-8092-D149ADC47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73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664B8F6-BA3E-1948-8AB2-68D9B318CDC9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25C68B1-F26C-4046-BCA6-DF63675163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Stress and Health Psychology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Neal</a:t>
            </a:r>
          </a:p>
        </p:txBody>
      </p:sp>
    </p:spTree>
    <p:extLst>
      <p:ext uri="{BB962C8B-B14F-4D97-AF65-F5344CB8AC3E}">
        <p14:creationId xmlns:p14="http://schemas.microsoft.com/office/powerpoint/2010/main" val="1664254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Distress</a:t>
            </a:r>
            <a:r>
              <a:rPr lang="en-US" dirty="0"/>
              <a:t> = unpleasant 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2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Categorize the Following into EUSTRESS or DISTRESS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Championship Game in Sport</a:t>
            </a:r>
          </a:p>
          <a:p>
            <a:r>
              <a:rPr lang="en-US" dirty="0"/>
              <a:t>Wedding Day</a:t>
            </a:r>
          </a:p>
          <a:p>
            <a:r>
              <a:rPr lang="en-US" dirty="0"/>
              <a:t>Moving House</a:t>
            </a:r>
          </a:p>
          <a:p>
            <a:r>
              <a:rPr lang="en-US" dirty="0"/>
              <a:t>Divorce</a:t>
            </a:r>
          </a:p>
          <a:p>
            <a:r>
              <a:rPr lang="en-US" dirty="0"/>
              <a:t>An Exam</a:t>
            </a:r>
          </a:p>
          <a:p>
            <a:r>
              <a:rPr lang="en-US" dirty="0"/>
              <a:t>Attending College</a:t>
            </a:r>
          </a:p>
          <a:p>
            <a:r>
              <a:rPr lang="en-US" dirty="0"/>
              <a:t>Christmas</a:t>
            </a:r>
          </a:p>
        </p:txBody>
      </p:sp>
    </p:spTree>
    <p:extLst>
      <p:ext uri="{BB962C8B-B14F-4D97-AF65-F5344CB8AC3E}">
        <p14:creationId xmlns:p14="http://schemas.microsoft.com/office/powerpoint/2010/main" val="1503359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4424" y="2536635"/>
            <a:ext cx="7479533" cy="5759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628747"/>
            <a:ext cx="7610476" cy="3670767"/>
          </a:xfrm>
        </p:spPr>
        <p:txBody>
          <a:bodyPr>
            <a:normAutofit/>
          </a:bodyPr>
          <a:lstStyle/>
          <a:p>
            <a:r>
              <a:rPr lang="en-US" dirty="0"/>
              <a:t>Anything placing a demand on you can cause stress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886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Bio-psycho-social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628747"/>
            <a:ext cx="7610476" cy="3670767"/>
          </a:xfrm>
        </p:spPr>
        <p:txBody>
          <a:bodyPr>
            <a:normAutofit/>
          </a:bodyPr>
          <a:lstStyle/>
          <a:p>
            <a:r>
              <a:rPr lang="en-US" dirty="0"/>
              <a:t>Anything placing a demand on you can cause stress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Social causes </a:t>
            </a:r>
          </a:p>
          <a:p>
            <a:r>
              <a:rPr lang="en-US" b="1" dirty="0"/>
              <a:t>Biological causes</a:t>
            </a:r>
            <a:r>
              <a:rPr lang="en-US" dirty="0"/>
              <a:t> </a:t>
            </a:r>
          </a:p>
          <a:p>
            <a:r>
              <a:rPr lang="en-US" b="1" dirty="0"/>
              <a:t>Psychological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95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Bio-psycho-social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628747"/>
            <a:ext cx="7610476" cy="3670767"/>
          </a:xfrm>
        </p:spPr>
        <p:txBody>
          <a:bodyPr>
            <a:normAutofit/>
          </a:bodyPr>
          <a:lstStyle/>
          <a:p>
            <a:r>
              <a:rPr lang="en-US" dirty="0"/>
              <a:t>Anything placing a demand on you can cause stress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Social causes </a:t>
            </a:r>
            <a:r>
              <a:rPr lang="en-US" dirty="0"/>
              <a:t>( introvert/extrovert)</a:t>
            </a:r>
          </a:p>
          <a:p>
            <a:r>
              <a:rPr lang="en-US" b="1" dirty="0"/>
              <a:t>Biological causes</a:t>
            </a:r>
            <a:r>
              <a:rPr lang="en-US" dirty="0"/>
              <a:t> </a:t>
            </a:r>
          </a:p>
          <a:p>
            <a:r>
              <a:rPr lang="en-US" b="1" dirty="0"/>
              <a:t>Psychological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35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Bio-psycho-social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628747"/>
            <a:ext cx="7610476" cy="3670767"/>
          </a:xfrm>
        </p:spPr>
        <p:txBody>
          <a:bodyPr>
            <a:normAutofit/>
          </a:bodyPr>
          <a:lstStyle/>
          <a:p>
            <a:r>
              <a:rPr lang="en-US" dirty="0"/>
              <a:t>Anything placing a demand on you can cause stress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Social causes </a:t>
            </a:r>
            <a:r>
              <a:rPr lang="en-US" dirty="0"/>
              <a:t>( introvert/extrovert)</a:t>
            </a:r>
          </a:p>
          <a:p>
            <a:r>
              <a:rPr lang="en-US" b="1" dirty="0"/>
              <a:t>Biological causes</a:t>
            </a:r>
            <a:r>
              <a:rPr lang="en-US" dirty="0"/>
              <a:t> (not eating, sleeping)</a:t>
            </a:r>
          </a:p>
          <a:p>
            <a:r>
              <a:rPr lang="en-US" b="1" dirty="0"/>
              <a:t>Psychological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35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Bio-psycho-social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628747"/>
            <a:ext cx="7610476" cy="3670767"/>
          </a:xfrm>
        </p:spPr>
        <p:txBody>
          <a:bodyPr>
            <a:normAutofit/>
          </a:bodyPr>
          <a:lstStyle/>
          <a:p>
            <a:r>
              <a:rPr lang="en-US" dirty="0"/>
              <a:t>Anything placing a demand on you can cause stress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Social causes </a:t>
            </a:r>
            <a:r>
              <a:rPr lang="en-US" dirty="0"/>
              <a:t>( introvert/extrovert,)</a:t>
            </a:r>
          </a:p>
          <a:p>
            <a:r>
              <a:rPr lang="en-US" b="1" dirty="0"/>
              <a:t>Biological causes</a:t>
            </a:r>
            <a:r>
              <a:rPr lang="en-US" dirty="0"/>
              <a:t> (not eating, sleeping)</a:t>
            </a:r>
          </a:p>
          <a:p>
            <a:r>
              <a:rPr lang="en-US" b="1" dirty="0"/>
              <a:t>Psychological causes </a:t>
            </a:r>
            <a:r>
              <a:rPr lang="en-US" dirty="0"/>
              <a:t>(anxiety, relationship problems)</a:t>
            </a:r>
          </a:p>
        </p:txBody>
      </p:sp>
    </p:spTree>
    <p:extLst>
      <p:ext uri="{BB962C8B-B14F-4D97-AF65-F5344CB8AC3E}">
        <p14:creationId xmlns:p14="http://schemas.microsoft.com/office/powerpoint/2010/main" val="254963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4424" y="2595562"/>
            <a:ext cx="6180103" cy="550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5562"/>
            <a:ext cx="7610476" cy="3670767"/>
          </a:xfrm>
        </p:spPr>
        <p:txBody>
          <a:bodyPr/>
          <a:lstStyle/>
          <a:p>
            <a:r>
              <a:rPr lang="en-US" dirty="0"/>
              <a:t>We are not designed for chronic stress</a:t>
            </a:r>
          </a:p>
          <a:p>
            <a:endParaRPr lang="en-US" dirty="0"/>
          </a:p>
          <a:p>
            <a:r>
              <a:rPr lang="en-US" dirty="0"/>
              <a:t>Being in a constant state of perceived threat/stress without the chance to relax wears our bodies down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755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</p:txBody>
      </p:sp>
    </p:spTree>
    <p:extLst>
      <p:ext uri="{BB962C8B-B14F-4D97-AF65-F5344CB8AC3E}">
        <p14:creationId xmlns:p14="http://schemas.microsoft.com/office/powerpoint/2010/main" val="1056690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  <a:p>
            <a:r>
              <a:rPr lang="en-US" sz="1800" dirty="0"/>
              <a:t>2. chronic stressors (bullying, sickness, poverty) </a:t>
            </a:r>
          </a:p>
        </p:txBody>
      </p:sp>
    </p:spTree>
    <p:extLst>
      <p:ext uri="{BB962C8B-B14F-4D97-AF65-F5344CB8AC3E}">
        <p14:creationId xmlns:p14="http://schemas.microsoft.com/office/powerpoint/2010/main" val="394904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around us.</a:t>
            </a:r>
          </a:p>
          <a:p>
            <a:r>
              <a:rPr lang="en-US" dirty="0"/>
              <a:t>Dangers physically and emotionally</a:t>
            </a:r>
          </a:p>
          <a:p>
            <a:r>
              <a:rPr lang="en-US" dirty="0"/>
              <a:t>Practical demands, unemployment, tuition</a:t>
            </a:r>
          </a:p>
          <a:p>
            <a:r>
              <a:rPr lang="en-US" dirty="0"/>
              <a:t>Health</a:t>
            </a:r>
          </a:p>
          <a:p>
            <a:r>
              <a:rPr lang="en-US" dirty="0"/>
              <a:t>Life</a:t>
            </a:r>
          </a:p>
          <a:p>
            <a:r>
              <a:rPr lang="en-US" dirty="0"/>
              <a:t>Stress kills more people than some contagious diseases.</a:t>
            </a:r>
          </a:p>
          <a:p>
            <a:r>
              <a:rPr lang="en-US" dirty="0"/>
              <a:t>Job of a psychologist to educate and intervene</a:t>
            </a:r>
          </a:p>
        </p:txBody>
      </p:sp>
    </p:spTree>
    <p:extLst>
      <p:ext uri="{BB962C8B-B14F-4D97-AF65-F5344CB8AC3E}">
        <p14:creationId xmlns:p14="http://schemas.microsoft.com/office/powerpoint/2010/main" val="1990732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  <a:p>
            <a:r>
              <a:rPr lang="en-US" sz="1800" dirty="0"/>
              <a:t>2. chronic stressors (bullying, sickness, poverty) </a:t>
            </a:r>
          </a:p>
          <a:p>
            <a:r>
              <a:rPr lang="en-US" sz="1800" dirty="0"/>
              <a:t>3. job stressors (burnout &amp; role conflict)</a:t>
            </a:r>
          </a:p>
        </p:txBody>
      </p:sp>
    </p:spTree>
    <p:extLst>
      <p:ext uri="{BB962C8B-B14F-4D97-AF65-F5344CB8AC3E}">
        <p14:creationId xmlns:p14="http://schemas.microsoft.com/office/powerpoint/2010/main" val="3949045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  <a:p>
            <a:r>
              <a:rPr lang="en-US" sz="1800" dirty="0"/>
              <a:t>2. chronic stressors (bullying, sickness, poverty) </a:t>
            </a:r>
          </a:p>
          <a:p>
            <a:r>
              <a:rPr lang="en-US" sz="1800" dirty="0"/>
              <a:t>3. job stressors (burnout &amp; role conflict)</a:t>
            </a:r>
          </a:p>
          <a:p>
            <a:r>
              <a:rPr lang="en-US" sz="1800" dirty="0"/>
              <a:t>4. hassles (everyday)</a:t>
            </a:r>
          </a:p>
        </p:txBody>
      </p:sp>
    </p:spTree>
    <p:extLst>
      <p:ext uri="{BB962C8B-B14F-4D97-AF65-F5344CB8AC3E}">
        <p14:creationId xmlns:p14="http://schemas.microsoft.com/office/powerpoint/2010/main" val="3949045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  <a:p>
            <a:r>
              <a:rPr lang="en-US" sz="1800" dirty="0"/>
              <a:t>2. chronic stressors (bullying, sickness, poverty) </a:t>
            </a:r>
          </a:p>
          <a:p>
            <a:r>
              <a:rPr lang="en-US" sz="1800" dirty="0"/>
              <a:t>3. job stressors (burnout &amp; role conflict)</a:t>
            </a:r>
          </a:p>
          <a:p>
            <a:r>
              <a:rPr lang="en-US" sz="1800" dirty="0"/>
              <a:t>4. hassles (everyday)</a:t>
            </a:r>
          </a:p>
          <a:p>
            <a:r>
              <a:rPr lang="en-US" sz="1800" dirty="0"/>
              <a:t>5. frustrations (blocked goals)</a:t>
            </a:r>
          </a:p>
        </p:txBody>
      </p:sp>
    </p:spTree>
    <p:extLst>
      <p:ext uri="{BB962C8B-B14F-4D97-AF65-F5344CB8AC3E}">
        <p14:creationId xmlns:p14="http://schemas.microsoft.com/office/powerpoint/2010/main" val="3949045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  <a:p>
            <a:r>
              <a:rPr lang="en-US" sz="1800" dirty="0"/>
              <a:t>2. chronic stressors (bullying, sickness, poverty) </a:t>
            </a:r>
          </a:p>
          <a:p>
            <a:r>
              <a:rPr lang="en-US" sz="1800" dirty="0"/>
              <a:t>3. job stressors (burnout &amp; role conflict)</a:t>
            </a:r>
          </a:p>
          <a:p>
            <a:r>
              <a:rPr lang="en-US" sz="1800" dirty="0"/>
              <a:t>4. hassles (everyday)</a:t>
            </a:r>
          </a:p>
          <a:p>
            <a:r>
              <a:rPr lang="en-US" sz="1800" dirty="0"/>
              <a:t>5. frustrations (blocked goals)</a:t>
            </a:r>
          </a:p>
          <a:p>
            <a:r>
              <a:rPr lang="en-US" sz="1800" dirty="0"/>
              <a:t>6. conflict (competing goals)</a:t>
            </a:r>
          </a:p>
        </p:txBody>
      </p:sp>
    </p:spTree>
    <p:extLst>
      <p:ext uri="{BB962C8B-B14F-4D97-AF65-F5344CB8AC3E}">
        <p14:creationId xmlns:p14="http://schemas.microsoft.com/office/powerpoint/2010/main" val="3949045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Classic Sources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5562"/>
            <a:ext cx="7962900" cy="3670767"/>
          </a:xfrm>
        </p:spPr>
        <p:txBody>
          <a:bodyPr>
            <a:normAutofit/>
          </a:bodyPr>
          <a:lstStyle/>
          <a:p>
            <a:r>
              <a:rPr lang="en-US" sz="1800" dirty="0"/>
              <a:t>1. life </a:t>
            </a:r>
            <a:r>
              <a:rPr lang="en-US" sz="1800" b="1" dirty="0"/>
              <a:t>change</a:t>
            </a:r>
            <a:r>
              <a:rPr lang="en-US" sz="1800" dirty="0"/>
              <a:t>s (moving house, getting married, having a child)</a:t>
            </a:r>
          </a:p>
          <a:p>
            <a:r>
              <a:rPr lang="en-US" sz="1800" dirty="0"/>
              <a:t>2. chronic stressors (bullying, sickness, poverty) </a:t>
            </a:r>
          </a:p>
          <a:p>
            <a:r>
              <a:rPr lang="en-US" sz="1800" dirty="0"/>
              <a:t>3. job stressors (burnout &amp; role conflict)</a:t>
            </a:r>
          </a:p>
          <a:p>
            <a:r>
              <a:rPr lang="en-US" sz="1800" dirty="0"/>
              <a:t>4. hassles (everyday)</a:t>
            </a:r>
          </a:p>
          <a:p>
            <a:r>
              <a:rPr lang="en-US" sz="1800" dirty="0"/>
              <a:t>5. frustrations (blocked goals)</a:t>
            </a:r>
          </a:p>
          <a:p>
            <a:r>
              <a:rPr lang="en-US" sz="1800" dirty="0"/>
              <a:t>6. conflict (competing goals)</a:t>
            </a:r>
          </a:p>
          <a:p>
            <a:r>
              <a:rPr lang="en-US" sz="1800" dirty="0"/>
              <a:t>7. cataclysmic events (disasters- effect many people at once)</a:t>
            </a:r>
          </a:p>
        </p:txBody>
      </p:sp>
    </p:spTree>
    <p:extLst>
      <p:ext uri="{BB962C8B-B14F-4D97-AF65-F5344CB8AC3E}">
        <p14:creationId xmlns:p14="http://schemas.microsoft.com/office/powerpoint/2010/main" val="39490457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47" y="2421991"/>
            <a:ext cx="5906500" cy="649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2595562"/>
            <a:ext cx="8152562" cy="3670767"/>
          </a:xfrm>
        </p:spPr>
        <p:txBody>
          <a:bodyPr>
            <a:normAutofit/>
          </a:bodyPr>
          <a:lstStyle/>
          <a:p>
            <a:r>
              <a:rPr lang="en-US" dirty="0"/>
              <a:t>Having to make choices can cause stress !</a:t>
            </a:r>
          </a:p>
        </p:txBody>
      </p:sp>
    </p:spTree>
    <p:extLst>
      <p:ext uri="{BB962C8B-B14F-4D97-AF65-F5344CB8AC3E}">
        <p14:creationId xmlns:p14="http://schemas.microsoft.com/office/powerpoint/2010/main" val="2207833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47" y="2421991"/>
            <a:ext cx="5906500" cy="649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2595562"/>
            <a:ext cx="8152562" cy="3670767"/>
          </a:xfrm>
        </p:spPr>
        <p:txBody>
          <a:bodyPr>
            <a:normAutofit/>
          </a:bodyPr>
          <a:lstStyle/>
          <a:p>
            <a:r>
              <a:rPr lang="en-US" dirty="0"/>
              <a:t>Having to make choices can cause stress !</a:t>
            </a:r>
          </a:p>
          <a:p>
            <a:r>
              <a:rPr lang="en-US" dirty="0"/>
              <a:t>There are 3 types of </a:t>
            </a:r>
            <a:r>
              <a:rPr lang="en-US" b="1" dirty="0"/>
              <a:t>Conflict Choice:</a:t>
            </a:r>
          </a:p>
        </p:txBody>
      </p:sp>
    </p:spTree>
    <p:extLst>
      <p:ext uri="{BB962C8B-B14F-4D97-AF65-F5344CB8AC3E}">
        <p14:creationId xmlns:p14="http://schemas.microsoft.com/office/powerpoint/2010/main" val="1222357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47" y="2421991"/>
            <a:ext cx="5906500" cy="649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2595562"/>
            <a:ext cx="8152562" cy="3670767"/>
          </a:xfrm>
        </p:spPr>
        <p:txBody>
          <a:bodyPr>
            <a:normAutofit/>
          </a:bodyPr>
          <a:lstStyle/>
          <a:p>
            <a:r>
              <a:rPr lang="en-US" dirty="0"/>
              <a:t>Having to make choices can cause stress !</a:t>
            </a:r>
          </a:p>
          <a:p>
            <a:r>
              <a:rPr lang="en-US" dirty="0"/>
              <a:t>There are 3 types of </a:t>
            </a:r>
            <a:r>
              <a:rPr lang="en-US" b="1" dirty="0"/>
              <a:t>Conflict Choice:</a:t>
            </a:r>
          </a:p>
          <a:p>
            <a:r>
              <a:rPr lang="en-US" b="1" dirty="0"/>
              <a:t>+ + </a:t>
            </a:r>
            <a:r>
              <a:rPr lang="en-US" dirty="0"/>
              <a:t>(approach approach) choice </a:t>
            </a:r>
            <a:r>
              <a:rPr lang="en-US" dirty="0" err="1"/>
              <a:t>bt</a:t>
            </a:r>
            <a:r>
              <a:rPr lang="en-US" dirty="0"/>
              <a:t> 2 good things</a:t>
            </a:r>
          </a:p>
        </p:txBody>
      </p:sp>
    </p:spTree>
    <p:extLst>
      <p:ext uri="{BB962C8B-B14F-4D97-AF65-F5344CB8AC3E}">
        <p14:creationId xmlns:p14="http://schemas.microsoft.com/office/powerpoint/2010/main" val="1920058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47" y="2421991"/>
            <a:ext cx="5906500" cy="649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2595562"/>
            <a:ext cx="8152562" cy="3670767"/>
          </a:xfrm>
        </p:spPr>
        <p:txBody>
          <a:bodyPr>
            <a:normAutofit/>
          </a:bodyPr>
          <a:lstStyle/>
          <a:p>
            <a:r>
              <a:rPr lang="en-US" dirty="0"/>
              <a:t>Having to make choices can cause stress !</a:t>
            </a:r>
          </a:p>
          <a:p>
            <a:r>
              <a:rPr lang="en-US" dirty="0"/>
              <a:t>There are 3 types of </a:t>
            </a:r>
            <a:r>
              <a:rPr lang="en-US" b="1" dirty="0"/>
              <a:t>Conflict Choice:</a:t>
            </a:r>
          </a:p>
          <a:p>
            <a:r>
              <a:rPr lang="en-US" b="1" dirty="0"/>
              <a:t>+ + </a:t>
            </a:r>
            <a:r>
              <a:rPr lang="en-US" dirty="0"/>
              <a:t>(approach approach) choice </a:t>
            </a:r>
            <a:r>
              <a:rPr lang="en-US" dirty="0" err="1"/>
              <a:t>bt</a:t>
            </a:r>
            <a:r>
              <a:rPr lang="en-US" dirty="0"/>
              <a:t> 2 good things</a:t>
            </a:r>
          </a:p>
          <a:p>
            <a:r>
              <a:rPr lang="en-US" b="1" dirty="0"/>
              <a:t>-  - </a:t>
            </a:r>
            <a:r>
              <a:rPr lang="en-US" dirty="0"/>
              <a:t>(avoidance-avoidance) choice </a:t>
            </a:r>
            <a:r>
              <a:rPr lang="en-US" dirty="0" err="1"/>
              <a:t>bt</a:t>
            </a:r>
            <a:r>
              <a:rPr lang="en-US" dirty="0"/>
              <a:t> 2 undesirable things</a:t>
            </a:r>
          </a:p>
        </p:txBody>
      </p:sp>
    </p:spTree>
    <p:extLst>
      <p:ext uri="{BB962C8B-B14F-4D97-AF65-F5344CB8AC3E}">
        <p14:creationId xmlns:p14="http://schemas.microsoft.com/office/powerpoint/2010/main" val="979859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47" y="2421991"/>
            <a:ext cx="5906500" cy="649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2595562"/>
            <a:ext cx="8152562" cy="3670767"/>
          </a:xfrm>
        </p:spPr>
        <p:txBody>
          <a:bodyPr>
            <a:normAutofit/>
          </a:bodyPr>
          <a:lstStyle/>
          <a:p>
            <a:r>
              <a:rPr lang="en-US" dirty="0"/>
              <a:t>Having to make choices can cause stress !</a:t>
            </a:r>
          </a:p>
          <a:p>
            <a:r>
              <a:rPr lang="en-US" dirty="0"/>
              <a:t>There are 3 types of </a:t>
            </a:r>
            <a:r>
              <a:rPr lang="en-US" b="1" dirty="0"/>
              <a:t>Conflict Choice:</a:t>
            </a:r>
          </a:p>
          <a:p>
            <a:r>
              <a:rPr lang="en-US" b="1" dirty="0"/>
              <a:t>+ + </a:t>
            </a:r>
            <a:r>
              <a:rPr lang="en-US" dirty="0"/>
              <a:t>(approach approach) choice </a:t>
            </a:r>
            <a:r>
              <a:rPr lang="en-US" dirty="0" err="1"/>
              <a:t>bt</a:t>
            </a:r>
            <a:r>
              <a:rPr lang="en-US" dirty="0"/>
              <a:t> 2 good things</a:t>
            </a:r>
          </a:p>
          <a:p>
            <a:r>
              <a:rPr lang="en-US" b="1" dirty="0"/>
              <a:t>-  - </a:t>
            </a:r>
            <a:r>
              <a:rPr lang="en-US" dirty="0"/>
              <a:t>(avoidance-avoidance) choice </a:t>
            </a:r>
            <a:r>
              <a:rPr lang="en-US" dirty="0" err="1"/>
              <a:t>bt</a:t>
            </a:r>
            <a:r>
              <a:rPr lang="en-US" dirty="0"/>
              <a:t> 2 undesirable things</a:t>
            </a:r>
          </a:p>
          <a:p>
            <a:r>
              <a:rPr lang="en-US" b="1" dirty="0"/>
              <a:t>+ -  </a:t>
            </a:r>
            <a:r>
              <a:rPr lang="en-US" dirty="0"/>
              <a:t>(approach-avoidance) something good with a catch</a:t>
            </a:r>
          </a:p>
        </p:txBody>
      </p:sp>
    </p:spTree>
    <p:extLst>
      <p:ext uri="{BB962C8B-B14F-4D97-AF65-F5344CB8AC3E}">
        <p14:creationId xmlns:p14="http://schemas.microsoft.com/office/powerpoint/2010/main" val="8043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Stress</a:t>
            </a:r>
            <a:r>
              <a:rPr lang="en-US" dirty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257033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47" y="2421991"/>
            <a:ext cx="5906500" cy="649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2595562"/>
            <a:ext cx="8152562" cy="36707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Having to make choices can cause stress !</a:t>
            </a:r>
          </a:p>
          <a:p>
            <a:r>
              <a:rPr lang="en-US" dirty="0"/>
              <a:t>There are 3 types of </a:t>
            </a:r>
            <a:r>
              <a:rPr lang="en-US" b="1" dirty="0"/>
              <a:t>Conflict Choice:</a:t>
            </a:r>
          </a:p>
          <a:p>
            <a:r>
              <a:rPr lang="en-US" b="1" dirty="0"/>
              <a:t>+ + </a:t>
            </a:r>
            <a:r>
              <a:rPr lang="en-US" dirty="0"/>
              <a:t>(approach approach) choice </a:t>
            </a:r>
            <a:r>
              <a:rPr lang="en-US" dirty="0" err="1"/>
              <a:t>bt</a:t>
            </a:r>
            <a:r>
              <a:rPr lang="en-US" dirty="0"/>
              <a:t> 2 good things</a:t>
            </a:r>
          </a:p>
          <a:p>
            <a:r>
              <a:rPr lang="en-US" b="1" dirty="0"/>
              <a:t>-  - </a:t>
            </a:r>
            <a:r>
              <a:rPr lang="en-US" dirty="0"/>
              <a:t>(avoidance-avoidance) choice </a:t>
            </a:r>
            <a:r>
              <a:rPr lang="en-US" dirty="0" err="1"/>
              <a:t>bt</a:t>
            </a:r>
            <a:r>
              <a:rPr lang="en-US" dirty="0"/>
              <a:t> 2 undesirable things</a:t>
            </a:r>
          </a:p>
          <a:p>
            <a:r>
              <a:rPr lang="en-US" b="1" dirty="0"/>
              <a:t>+ -  </a:t>
            </a:r>
            <a:r>
              <a:rPr lang="en-US" dirty="0"/>
              <a:t>(approach-avoidance) something good with a catch</a:t>
            </a:r>
          </a:p>
          <a:p>
            <a:r>
              <a:rPr lang="en-US" dirty="0"/>
              <a:t>Of these three the 2</a:t>
            </a:r>
            <a:r>
              <a:rPr lang="en-US" baseline="30000" dirty="0"/>
              <a:t>nd</a:t>
            </a:r>
            <a:r>
              <a:rPr lang="en-US" dirty="0"/>
              <a:t> is usually most stressful</a:t>
            </a:r>
          </a:p>
          <a:p>
            <a:r>
              <a:rPr lang="en-US" dirty="0"/>
              <a:t>There is a science to offering choices.</a:t>
            </a:r>
          </a:p>
        </p:txBody>
      </p:sp>
    </p:spTree>
    <p:extLst>
      <p:ext uri="{BB962C8B-B14F-4D97-AF65-F5344CB8AC3E}">
        <p14:creationId xmlns:p14="http://schemas.microsoft.com/office/powerpoint/2010/main" val="627792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Body Responds to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08" y="2595562"/>
            <a:ext cx="7610476" cy="3670767"/>
          </a:xfrm>
        </p:spPr>
        <p:txBody>
          <a:bodyPr/>
          <a:lstStyle/>
          <a:p>
            <a:r>
              <a:rPr lang="en-US" dirty="0"/>
              <a:t>Increased heart rate</a:t>
            </a:r>
          </a:p>
          <a:p>
            <a:r>
              <a:rPr lang="en-US" dirty="0"/>
              <a:t>Increased blood pressure</a:t>
            </a:r>
          </a:p>
          <a:p>
            <a:r>
              <a:rPr lang="en-US" dirty="0"/>
              <a:t>Increased breathing                </a:t>
            </a:r>
          </a:p>
          <a:p>
            <a:r>
              <a:rPr lang="en-US" dirty="0"/>
              <a:t>Muscle tension</a:t>
            </a:r>
          </a:p>
          <a:p>
            <a:r>
              <a:rPr lang="en-US" dirty="0"/>
              <a:t>Constricted blood vessels</a:t>
            </a:r>
          </a:p>
        </p:txBody>
      </p:sp>
      <p:sp>
        <p:nvSpPr>
          <p:cNvPr id="4" name="Heart 3"/>
          <p:cNvSpPr/>
          <p:nvPr/>
        </p:nvSpPr>
        <p:spPr>
          <a:xfrm>
            <a:off x="4931928" y="2715532"/>
            <a:ext cx="723546" cy="653450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936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Body Responds to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08" y="2595562"/>
            <a:ext cx="7610476" cy="3670767"/>
          </a:xfrm>
        </p:spPr>
        <p:txBody>
          <a:bodyPr/>
          <a:lstStyle/>
          <a:p>
            <a:r>
              <a:rPr lang="en-US" dirty="0"/>
              <a:t>Increased heart rate</a:t>
            </a:r>
          </a:p>
          <a:p>
            <a:r>
              <a:rPr lang="en-US" dirty="0"/>
              <a:t>Increased blood pressure</a:t>
            </a:r>
          </a:p>
          <a:p>
            <a:r>
              <a:rPr lang="en-US" dirty="0"/>
              <a:t>Increased breathing                </a:t>
            </a:r>
          </a:p>
          <a:p>
            <a:r>
              <a:rPr lang="en-US" dirty="0"/>
              <a:t>Muscle tension</a:t>
            </a:r>
          </a:p>
          <a:p>
            <a:r>
              <a:rPr lang="en-US" dirty="0"/>
              <a:t>Constricted blood vessels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684" y="2595562"/>
            <a:ext cx="1447800" cy="1219200"/>
          </a:xfrm>
          <a:prstGeom prst="rect">
            <a:avLst/>
          </a:prstGeom>
        </p:spPr>
      </p:pic>
      <p:sp>
        <p:nvSpPr>
          <p:cNvPr id="4" name="Heart 3"/>
          <p:cNvSpPr/>
          <p:nvPr/>
        </p:nvSpPr>
        <p:spPr>
          <a:xfrm>
            <a:off x="4931928" y="2715532"/>
            <a:ext cx="723546" cy="653450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338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Body Responds to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08" y="2595562"/>
            <a:ext cx="7610476" cy="3670767"/>
          </a:xfrm>
        </p:spPr>
        <p:txBody>
          <a:bodyPr/>
          <a:lstStyle/>
          <a:p>
            <a:r>
              <a:rPr lang="en-US" dirty="0"/>
              <a:t>Increased heart rate</a:t>
            </a:r>
          </a:p>
          <a:p>
            <a:r>
              <a:rPr lang="en-US" dirty="0"/>
              <a:t>Increased blood pressure</a:t>
            </a:r>
          </a:p>
          <a:p>
            <a:r>
              <a:rPr lang="en-US" dirty="0"/>
              <a:t>Increased breathing                </a:t>
            </a:r>
          </a:p>
          <a:p>
            <a:r>
              <a:rPr lang="en-US" dirty="0"/>
              <a:t>Muscle tension</a:t>
            </a:r>
          </a:p>
          <a:p>
            <a:r>
              <a:rPr lang="en-US" dirty="0"/>
              <a:t>Constricted blood vessels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684" y="2595562"/>
            <a:ext cx="1447800" cy="1219200"/>
          </a:xfrm>
          <a:prstGeom prst="rect">
            <a:avLst/>
          </a:prstGeom>
        </p:spPr>
      </p:pic>
      <p:sp>
        <p:nvSpPr>
          <p:cNvPr id="4" name="Heart 3"/>
          <p:cNvSpPr/>
          <p:nvPr/>
        </p:nvSpPr>
        <p:spPr>
          <a:xfrm>
            <a:off x="4931928" y="2715532"/>
            <a:ext cx="723546" cy="653450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73978" y="3524596"/>
            <a:ext cx="913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badi MT Condensed Extra Bold"/>
                <a:cs typeface="Abadi MT Condensed Extra Bold"/>
              </a:rPr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13598840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Body Responds to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08" y="2595562"/>
            <a:ext cx="7610476" cy="3670767"/>
          </a:xfrm>
        </p:spPr>
        <p:txBody>
          <a:bodyPr/>
          <a:lstStyle/>
          <a:p>
            <a:r>
              <a:rPr lang="en-US" dirty="0"/>
              <a:t>Increased heart rate</a:t>
            </a:r>
          </a:p>
          <a:p>
            <a:r>
              <a:rPr lang="en-US" dirty="0"/>
              <a:t>Increased blood pressure</a:t>
            </a:r>
          </a:p>
          <a:p>
            <a:r>
              <a:rPr lang="en-US" dirty="0"/>
              <a:t>Increased breathing                </a:t>
            </a:r>
          </a:p>
          <a:p>
            <a:r>
              <a:rPr lang="en-US" dirty="0"/>
              <a:t>Muscle tension</a:t>
            </a:r>
          </a:p>
          <a:p>
            <a:r>
              <a:rPr lang="en-US" dirty="0"/>
              <a:t>Constricted blood vessels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684" y="2595562"/>
            <a:ext cx="1447800" cy="1219200"/>
          </a:xfrm>
          <a:prstGeom prst="rect">
            <a:avLst/>
          </a:prstGeom>
        </p:spPr>
      </p:pic>
      <p:sp>
        <p:nvSpPr>
          <p:cNvPr id="4" name="Heart 3"/>
          <p:cNvSpPr/>
          <p:nvPr/>
        </p:nvSpPr>
        <p:spPr>
          <a:xfrm>
            <a:off x="4931928" y="2715532"/>
            <a:ext cx="723546" cy="653450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73978" y="3524596"/>
            <a:ext cx="913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badi MT Condensed Extra Bold"/>
                <a:cs typeface="Abadi MT Condensed Extra Bold"/>
              </a:rPr>
              <a:t>O2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958" y="4232483"/>
            <a:ext cx="1872797" cy="187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9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Body Responds to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08" y="2595562"/>
            <a:ext cx="7610476" cy="3670767"/>
          </a:xfrm>
        </p:spPr>
        <p:txBody>
          <a:bodyPr/>
          <a:lstStyle/>
          <a:p>
            <a:r>
              <a:rPr lang="en-US" dirty="0"/>
              <a:t>Increased heart rate</a:t>
            </a:r>
          </a:p>
          <a:p>
            <a:r>
              <a:rPr lang="en-US" dirty="0"/>
              <a:t>Increased blood pressure</a:t>
            </a:r>
          </a:p>
          <a:p>
            <a:r>
              <a:rPr lang="en-US" dirty="0"/>
              <a:t>Increased breathing                </a:t>
            </a:r>
          </a:p>
          <a:p>
            <a:r>
              <a:rPr lang="en-US" dirty="0"/>
              <a:t>Muscle tension</a:t>
            </a:r>
          </a:p>
          <a:p>
            <a:r>
              <a:rPr lang="en-US" dirty="0"/>
              <a:t>Constricted blood vessels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684" y="2595562"/>
            <a:ext cx="1447800" cy="1219200"/>
          </a:xfrm>
          <a:prstGeom prst="rect">
            <a:avLst/>
          </a:prstGeom>
        </p:spPr>
      </p:pic>
      <p:sp>
        <p:nvSpPr>
          <p:cNvPr id="4" name="Heart 3"/>
          <p:cNvSpPr/>
          <p:nvPr/>
        </p:nvSpPr>
        <p:spPr>
          <a:xfrm>
            <a:off x="4931928" y="2715532"/>
            <a:ext cx="723546" cy="653450"/>
          </a:xfrm>
          <a:prstGeom prst="hear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73978" y="3524596"/>
            <a:ext cx="913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badi MT Condensed Extra Bold"/>
                <a:cs typeface="Abadi MT Condensed Extra Bold"/>
              </a:rPr>
              <a:t>O2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958" y="4232483"/>
            <a:ext cx="1872797" cy="1872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011" y="4423825"/>
            <a:ext cx="2459838" cy="184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1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6092" y="2595562"/>
            <a:ext cx="6224954" cy="4758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body is not built to sustain stress, long-term</a:t>
            </a:r>
          </a:p>
        </p:txBody>
      </p:sp>
    </p:spTree>
    <p:extLst>
      <p:ext uri="{BB962C8B-B14F-4D97-AF65-F5344CB8AC3E}">
        <p14:creationId xmlns:p14="http://schemas.microsoft.com/office/powerpoint/2010/main" val="17433904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3766"/>
            <a:ext cx="8913813" cy="757974"/>
          </a:xfrm>
        </p:spPr>
        <p:txBody>
          <a:bodyPr>
            <a:noAutofit/>
          </a:bodyPr>
          <a:lstStyle/>
          <a:p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2572116"/>
            <a:ext cx="7610476" cy="4018478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Physiological reaction to stress: Alarm reaction, Resistance phase, Exhaustion phase</a:t>
            </a:r>
          </a:p>
          <a:p>
            <a:pPr marL="34925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45" y="1071739"/>
            <a:ext cx="8243522" cy="48135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4175" y="400365"/>
            <a:ext cx="8225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GAS = Generalized </a:t>
            </a:r>
            <a:r>
              <a:rPr lang="en-US" sz="3200">
                <a:solidFill>
                  <a:schemeClr val="bg1"/>
                </a:solidFill>
              </a:rPr>
              <a:t>Adaptions Syndrome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076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difference under stress</a:t>
            </a:r>
          </a:p>
        </p:txBody>
      </p:sp>
    </p:spTree>
    <p:extLst>
      <p:ext uri="{BB962C8B-B14F-4D97-AF65-F5344CB8AC3E}">
        <p14:creationId xmlns:p14="http://schemas.microsoft.com/office/powerpoint/2010/main" val="22515897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see examples in your own life of where men and women differ in response to stress or not?</a:t>
            </a:r>
          </a:p>
        </p:txBody>
      </p:sp>
    </p:spTree>
    <p:extLst>
      <p:ext uri="{BB962C8B-B14F-4D97-AF65-F5344CB8AC3E}">
        <p14:creationId xmlns:p14="http://schemas.microsoft.com/office/powerpoint/2010/main" val="373605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Stress</a:t>
            </a:r>
            <a:r>
              <a:rPr lang="en-US" dirty="0"/>
              <a:t> = body’s non-specific response to </a:t>
            </a:r>
            <a:r>
              <a:rPr lang="en-US" b="1" i="1" dirty="0">
                <a:solidFill>
                  <a:srgbClr val="008000"/>
                </a:solidFill>
              </a:rPr>
              <a:t>perceived</a:t>
            </a:r>
            <a:r>
              <a:rPr lang="en-US" dirty="0"/>
              <a:t> threat</a:t>
            </a:r>
          </a:p>
        </p:txBody>
      </p:sp>
    </p:spTree>
    <p:extLst>
      <p:ext uri="{BB962C8B-B14F-4D97-AF65-F5344CB8AC3E}">
        <p14:creationId xmlns:p14="http://schemas.microsoft.com/office/powerpoint/2010/main" val="18242551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difference under stress</a:t>
            </a:r>
          </a:p>
          <a:p>
            <a:r>
              <a:rPr lang="en-US" dirty="0"/>
              <a:t>Men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00171" y="3289670"/>
            <a:ext cx="812144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564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difference under stress</a:t>
            </a:r>
          </a:p>
          <a:p>
            <a:r>
              <a:rPr lang="en-US" dirty="0"/>
              <a:t>Men               </a:t>
            </a:r>
            <a:r>
              <a:rPr lang="en-US" b="1" dirty="0"/>
              <a:t>Fight or Flight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00171" y="3289670"/>
            <a:ext cx="812144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564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difference under stress</a:t>
            </a:r>
          </a:p>
          <a:p>
            <a:r>
              <a:rPr lang="en-US" dirty="0"/>
              <a:t>Men               </a:t>
            </a:r>
            <a:r>
              <a:rPr lang="en-US" b="1" dirty="0"/>
              <a:t>Fight or Flight</a:t>
            </a:r>
          </a:p>
          <a:p>
            <a:r>
              <a:rPr lang="en-US" dirty="0"/>
              <a:t>Women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00171" y="3289670"/>
            <a:ext cx="812144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15000" y="3885117"/>
            <a:ext cx="497315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564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difference under stress</a:t>
            </a:r>
          </a:p>
          <a:p>
            <a:r>
              <a:rPr lang="en-US" dirty="0"/>
              <a:t>Men               </a:t>
            </a:r>
            <a:r>
              <a:rPr lang="en-US" b="1" dirty="0"/>
              <a:t>Fight or Flight</a:t>
            </a:r>
          </a:p>
          <a:p>
            <a:r>
              <a:rPr lang="en-US" dirty="0"/>
              <a:t>Women         </a:t>
            </a:r>
            <a:r>
              <a:rPr lang="en-US" b="1" dirty="0"/>
              <a:t>Tend and Befriend </a:t>
            </a:r>
            <a:r>
              <a:rPr lang="en-US" dirty="0"/>
              <a:t>(seek strong social bond)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00171" y="3289670"/>
            <a:ext cx="812144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15000" y="3885117"/>
            <a:ext cx="497315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564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difference under stress</a:t>
            </a:r>
          </a:p>
          <a:p>
            <a:r>
              <a:rPr lang="en-US" dirty="0"/>
              <a:t>Men               </a:t>
            </a:r>
            <a:r>
              <a:rPr lang="en-US" b="1" dirty="0"/>
              <a:t>Fight or Flight</a:t>
            </a:r>
          </a:p>
          <a:p>
            <a:r>
              <a:rPr lang="en-US" dirty="0"/>
              <a:t>Women         </a:t>
            </a:r>
            <a:r>
              <a:rPr lang="en-US" b="1" dirty="0"/>
              <a:t>Tend and Befriend </a:t>
            </a:r>
            <a:r>
              <a:rPr lang="en-US" dirty="0"/>
              <a:t>(seek strong social bond)</a:t>
            </a:r>
          </a:p>
          <a:p>
            <a:r>
              <a:rPr lang="en-US" dirty="0"/>
              <a:t>Hormonal Explanation:</a:t>
            </a:r>
          </a:p>
          <a:p>
            <a:pPr marL="0" indent="0">
              <a:buNone/>
            </a:pPr>
            <a:r>
              <a:rPr lang="en-US" b="1" u="sng" dirty="0"/>
              <a:t>OXYTOCIN</a:t>
            </a:r>
            <a:r>
              <a:rPr lang="en-US" dirty="0"/>
              <a:t> hormone released in both (a nurturing hormone) but estrogen enhances it’s effects while testosterone reduces it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00171" y="3289670"/>
            <a:ext cx="812144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15000" y="3885117"/>
            <a:ext cx="497315" cy="1476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564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 and HPA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793" y="2371379"/>
            <a:ext cx="7610476" cy="367076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ym typeface="Wingdings"/>
              </a:rPr>
              <a:t>Two Biological Systems:</a:t>
            </a:r>
          </a:p>
          <a:p>
            <a:endParaRPr lang="en-US" dirty="0">
              <a:sym typeface="Wingdings"/>
            </a:endParaRPr>
          </a:p>
          <a:p>
            <a:pPr lvl="1"/>
            <a:r>
              <a:rPr lang="en-US" b="1" dirty="0">
                <a:sym typeface="Wingdings"/>
              </a:rPr>
              <a:t>SAM </a:t>
            </a:r>
          </a:p>
          <a:p>
            <a:pPr lvl="2"/>
            <a:r>
              <a:rPr lang="en-US" b="1" dirty="0">
                <a:sym typeface="Wingdings"/>
              </a:rPr>
              <a:t>(SYMPATHETIC ADRENO MEDULLARY) </a:t>
            </a:r>
          </a:p>
          <a:p>
            <a:pPr lvl="2"/>
            <a:r>
              <a:rPr lang="en-US" b="1" dirty="0">
                <a:sym typeface="Wingdings"/>
              </a:rPr>
              <a:t>fast acting </a:t>
            </a:r>
            <a:r>
              <a:rPr lang="en-US" dirty="0">
                <a:sym typeface="Wingdings"/>
              </a:rPr>
              <a:t>stress response, alarm reaction, triggers fight or flight, adrenaline</a:t>
            </a:r>
          </a:p>
          <a:p>
            <a:pPr lvl="2"/>
            <a:endParaRPr lang="en-US" dirty="0">
              <a:sym typeface="Wingdings"/>
            </a:endParaRPr>
          </a:p>
          <a:p>
            <a:pPr lvl="1"/>
            <a:r>
              <a:rPr lang="en-US" b="1" dirty="0">
                <a:sym typeface="Wingdings"/>
              </a:rPr>
              <a:t>HPA </a:t>
            </a:r>
          </a:p>
          <a:p>
            <a:pPr lvl="2"/>
            <a:r>
              <a:rPr lang="en-US" b="1" dirty="0">
                <a:sym typeface="Wingdings"/>
              </a:rPr>
              <a:t>(HYPOTHALAMIC PITUITARY ADRENOCORTICAL) </a:t>
            </a:r>
          </a:p>
          <a:p>
            <a:pPr lvl="2"/>
            <a:r>
              <a:rPr lang="en-US" b="1" dirty="0">
                <a:sym typeface="Wingdings"/>
              </a:rPr>
              <a:t>delayed</a:t>
            </a:r>
            <a:r>
              <a:rPr lang="en-US" dirty="0">
                <a:sym typeface="Wingdings"/>
              </a:rPr>
              <a:t> stress response, cortisol to activate energy supplies and blood sugar levels/metabolism, also involved in regaining balance, helps fight inflammation</a:t>
            </a:r>
          </a:p>
        </p:txBody>
      </p:sp>
    </p:spTree>
    <p:extLst>
      <p:ext uri="{BB962C8B-B14F-4D97-AF65-F5344CB8AC3E}">
        <p14:creationId xmlns:p14="http://schemas.microsoft.com/office/powerpoint/2010/main" val="1448988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Homeostasis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ym typeface="Wingdings"/>
              </a:rPr>
              <a:t>Homeostasis</a:t>
            </a:r>
            <a:r>
              <a:rPr lang="en-US" dirty="0">
                <a:sym typeface="Wingdings"/>
              </a:rPr>
              <a:t>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251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Homeostasis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ym typeface="Wingdings"/>
              </a:rPr>
              <a:t>Homeostasis</a:t>
            </a:r>
            <a:r>
              <a:rPr lang="en-US" dirty="0">
                <a:sym typeface="Wingdings"/>
              </a:rPr>
              <a:t> &gt; the bodies ideal equilibrium. Our resting state when not in stress. Body works continually to maintain homeostasis.</a:t>
            </a:r>
          </a:p>
          <a:p>
            <a:endParaRPr lang="en-US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710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Homeostasis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ym typeface="Wingdings"/>
              </a:rPr>
              <a:t>Homeostasis</a:t>
            </a:r>
            <a:r>
              <a:rPr lang="en-US" dirty="0">
                <a:sym typeface="Wingdings"/>
              </a:rPr>
              <a:t> &gt; the bodies ideal equilibrium. Our resting state when not in stress. Body works continually to maintain homeostasis.</a:t>
            </a:r>
          </a:p>
          <a:p>
            <a:r>
              <a:rPr lang="en-US" dirty="0">
                <a:sym typeface="Wingdings"/>
              </a:rPr>
              <a:t>When under prolonged or intense stress – this puts bigger strain on mechanisms responsible for maintaining homeostasis. System gets tired/overworked.  Adrenal glands exhausted.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075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God equip us to deal with stress?</a:t>
            </a:r>
          </a:p>
        </p:txBody>
      </p:sp>
    </p:spTree>
    <p:extLst>
      <p:ext uri="{BB962C8B-B14F-4D97-AF65-F5344CB8AC3E}">
        <p14:creationId xmlns:p14="http://schemas.microsoft.com/office/powerpoint/2010/main" val="202477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Stressor</a:t>
            </a:r>
            <a:r>
              <a:rPr lang="en-US" dirty="0"/>
              <a:t>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277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‘Fear not’ over 365 times in the bible</a:t>
            </a:r>
          </a:p>
          <a:p>
            <a:r>
              <a:rPr lang="en-US" dirty="0"/>
              <a:t> Prayer and promises</a:t>
            </a:r>
          </a:p>
          <a:p>
            <a:r>
              <a:rPr lang="en-US" dirty="0"/>
              <a:t>‘Mind control’ –&gt; think on those things which are….</a:t>
            </a:r>
          </a:p>
          <a:p>
            <a:r>
              <a:rPr lang="en-US" dirty="0"/>
              <a:t>Holy Spirit who is the   _ _ _ _ _ _ _ _ _  </a:t>
            </a:r>
          </a:p>
          <a:p>
            <a:r>
              <a:rPr lang="en-US" dirty="0"/>
              <a:t>Manual/Instructions for Life</a:t>
            </a:r>
          </a:p>
          <a:p>
            <a:r>
              <a:rPr lang="en-US" dirty="0"/>
              <a:t>Eternal Focus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900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Illness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085" y="2361100"/>
            <a:ext cx="7610476" cy="3670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Stress suppresses our immune system:</a:t>
            </a:r>
          </a:p>
          <a:p>
            <a:r>
              <a:rPr lang="en-US" dirty="0"/>
              <a:t>Ulcers</a:t>
            </a:r>
          </a:p>
          <a:p>
            <a:r>
              <a:rPr lang="en-US" dirty="0"/>
              <a:t>High blood pressure</a:t>
            </a:r>
          </a:p>
          <a:p>
            <a:r>
              <a:rPr lang="en-US" dirty="0"/>
              <a:t>Flu</a:t>
            </a:r>
          </a:p>
          <a:p>
            <a:r>
              <a:rPr lang="en-US" dirty="0"/>
              <a:t>Heart attacks</a:t>
            </a:r>
          </a:p>
          <a:p>
            <a:r>
              <a:rPr lang="en-US" dirty="0"/>
              <a:t>Drug and alcohol abuse</a:t>
            </a:r>
          </a:p>
          <a:p>
            <a:r>
              <a:rPr lang="en-US" dirty="0"/>
              <a:t>Memory problems and cognitive confusion</a:t>
            </a:r>
          </a:p>
          <a:p>
            <a:r>
              <a:rPr lang="en-US" dirty="0"/>
              <a:t>Collapse and death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543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Psychoneuroimmunology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45766"/>
            <a:ext cx="7610476" cy="3920564"/>
          </a:xfrm>
        </p:spPr>
        <p:txBody>
          <a:bodyPr/>
          <a:lstStyle/>
          <a:p>
            <a:r>
              <a:rPr lang="en-US" b="1" dirty="0"/>
              <a:t>Psychoneuroimmunology = </a:t>
            </a:r>
            <a:r>
              <a:rPr lang="en-US" dirty="0"/>
              <a:t>interactive</a:t>
            </a:r>
            <a:r>
              <a:rPr lang="en-US" b="1" dirty="0"/>
              <a:t> </a:t>
            </a:r>
            <a:r>
              <a:rPr lang="en-US" dirty="0"/>
              <a:t>effects of psychological , neurological and immunology.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1624288" y="4700117"/>
            <a:ext cx="2235425" cy="13869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Neurology</a:t>
            </a:r>
          </a:p>
        </p:txBody>
      </p:sp>
      <p:sp>
        <p:nvSpPr>
          <p:cNvPr id="5" name="Oval 4"/>
          <p:cNvSpPr/>
          <p:nvPr/>
        </p:nvSpPr>
        <p:spPr>
          <a:xfrm>
            <a:off x="4818536" y="4742387"/>
            <a:ext cx="2461226" cy="13869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Immunology</a:t>
            </a:r>
          </a:p>
        </p:txBody>
      </p:sp>
      <p:sp>
        <p:nvSpPr>
          <p:cNvPr id="6" name="Oval 5"/>
          <p:cNvSpPr/>
          <p:nvPr/>
        </p:nvSpPr>
        <p:spPr>
          <a:xfrm>
            <a:off x="3240262" y="3237257"/>
            <a:ext cx="2224966" cy="138698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psychology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587091" y="4386166"/>
            <a:ext cx="420284" cy="6202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own Arrow 8"/>
          <p:cNvSpPr/>
          <p:nvPr/>
        </p:nvSpPr>
        <p:spPr>
          <a:xfrm rot="2256640">
            <a:off x="3421380" y="4324628"/>
            <a:ext cx="631394" cy="106925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9401798">
            <a:off x="4542317" y="4353913"/>
            <a:ext cx="631394" cy="104089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3445274" y="5215222"/>
            <a:ext cx="1757184" cy="5303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292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effects us Psychologically! Not just physically.</a:t>
            </a:r>
          </a:p>
        </p:txBody>
      </p:sp>
    </p:spTree>
    <p:extLst>
      <p:ext uri="{BB962C8B-B14F-4D97-AF65-F5344CB8AC3E}">
        <p14:creationId xmlns:p14="http://schemas.microsoft.com/office/powerpoint/2010/main" val="1148029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362" y="2486171"/>
            <a:ext cx="3727207" cy="367076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Of note for our hard working students!</a:t>
            </a:r>
          </a:p>
          <a:p>
            <a:r>
              <a:rPr lang="en-US" dirty="0"/>
              <a:t>It is proven that taxing the mind is actually </a:t>
            </a:r>
            <a:r>
              <a:rPr lang="en-US" b="1" i="1" dirty="0"/>
              <a:t>more</a:t>
            </a:r>
            <a:r>
              <a:rPr lang="en-US" dirty="0"/>
              <a:t> draining and stressful than physical/manual work/strain.</a:t>
            </a:r>
          </a:p>
          <a:p>
            <a:r>
              <a:rPr lang="en-US" dirty="0"/>
              <a:t>Groups of individuals were tested on various tasks and mental tasks produce far greater sense of fatigue than physical ones.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084" y="2911854"/>
            <a:ext cx="3888944" cy="228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300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Post-traumatic Stress Disorder</a:t>
            </a:r>
          </a:p>
          <a:p>
            <a:r>
              <a:rPr lang="en-US" dirty="0"/>
              <a:t>Reaction to stress</a:t>
            </a:r>
          </a:p>
          <a:p>
            <a:r>
              <a:rPr lang="en-US" dirty="0"/>
              <a:t>Following exposure to traumatic event</a:t>
            </a:r>
          </a:p>
          <a:p>
            <a:r>
              <a:rPr lang="en-US" dirty="0"/>
              <a:t>Severe anxiety</a:t>
            </a:r>
          </a:p>
          <a:p>
            <a:r>
              <a:rPr lang="en-US" dirty="0"/>
              <a:t>Constant alarm</a:t>
            </a:r>
          </a:p>
          <a:p>
            <a:r>
              <a:rPr lang="en-US" dirty="0"/>
              <a:t>Helplessness</a:t>
            </a:r>
          </a:p>
          <a:p>
            <a:r>
              <a:rPr lang="en-US" dirty="0"/>
              <a:t>Fear</a:t>
            </a:r>
          </a:p>
          <a:p>
            <a:r>
              <a:rPr lang="en-US" dirty="0"/>
              <a:t>Re-experiencing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354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PTSD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Flashbacks</a:t>
            </a:r>
          </a:p>
          <a:p>
            <a:r>
              <a:rPr lang="en-US" dirty="0"/>
              <a:t>Avoidance</a:t>
            </a:r>
          </a:p>
          <a:p>
            <a:r>
              <a:rPr lang="en-US" dirty="0"/>
              <a:t>Emotional numbness</a:t>
            </a:r>
          </a:p>
          <a:p>
            <a:r>
              <a:rPr lang="en-US" dirty="0"/>
              <a:t>Rumination</a:t>
            </a:r>
          </a:p>
          <a:p>
            <a:r>
              <a:rPr lang="en-US" dirty="0" err="1"/>
              <a:t>Hyperarousal</a:t>
            </a:r>
            <a:endParaRPr lang="en-US" dirty="0"/>
          </a:p>
          <a:p>
            <a:r>
              <a:rPr lang="en-US" dirty="0"/>
              <a:t>Alcohol/drugs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0244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PTSD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Disinterest in social activities</a:t>
            </a:r>
          </a:p>
          <a:p>
            <a:r>
              <a:rPr lang="en-US" dirty="0"/>
              <a:t>Crying</a:t>
            </a:r>
          </a:p>
          <a:p>
            <a:r>
              <a:rPr lang="en-US" dirty="0"/>
              <a:t>Irritability</a:t>
            </a:r>
          </a:p>
          <a:p>
            <a:r>
              <a:rPr lang="en-US" dirty="0"/>
              <a:t>Difficulty sleeping</a:t>
            </a:r>
          </a:p>
          <a:p>
            <a:r>
              <a:rPr lang="en-US" dirty="0"/>
              <a:t>Problems with concentration</a:t>
            </a:r>
          </a:p>
          <a:p>
            <a:r>
              <a:rPr lang="en-US" dirty="0"/>
              <a:t>Bad dreams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798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PTSD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Catharsis</a:t>
            </a:r>
          </a:p>
          <a:p>
            <a:r>
              <a:rPr lang="en-US" dirty="0"/>
              <a:t>Processing event</a:t>
            </a:r>
          </a:p>
          <a:p>
            <a:r>
              <a:rPr lang="en-US" dirty="0"/>
              <a:t>Dealing with the attached emotion</a:t>
            </a:r>
          </a:p>
          <a:p>
            <a:r>
              <a:rPr lang="en-US" dirty="0"/>
              <a:t>Control</a:t>
            </a:r>
          </a:p>
          <a:p>
            <a:r>
              <a:rPr lang="en-US" dirty="0"/>
              <a:t>Cognitive appraisal</a:t>
            </a:r>
          </a:p>
        </p:txBody>
      </p:sp>
    </p:spTree>
    <p:extLst>
      <p:ext uri="{BB962C8B-B14F-4D97-AF65-F5344CB8AC3E}">
        <p14:creationId xmlns:p14="http://schemas.microsoft.com/office/powerpoint/2010/main" val="17308058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Sugar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37848" y="4243754"/>
            <a:ext cx="5357446" cy="234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61855" y="4059088"/>
            <a:ext cx="2682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Optimum energy level</a:t>
            </a:r>
          </a:p>
        </p:txBody>
      </p:sp>
    </p:spTree>
    <p:extLst>
      <p:ext uri="{BB962C8B-B14F-4D97-AF65-F5344CB8AC3E}">
        <p14:creationId xmlns:p14="http://schemas.microsoft.com/office/powerpoint/2010/main" val="180150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Stressor</a:t>
            </a:r>
            <a:r>
              <a:rPr lang="en-US" dirty="0"/>
              <a:t> = trigger for stress reaction</a:t>
            </a:r>
          </a:p>
        </p:txBody>
      </p:sp>
    </p:spTree>
    <p:extLst>
      <p:ext uri="{BB962C8B-B14F-4D97-AF65-F5344CB8AC3E}">
        <p14:creationId xmlns:p14="http://schemas.microsoft.com/office/powerpoint/2010/main" val="15323133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Sugar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37848" y="4243754"/>
            <a:ext cx="5357446" cy="234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61855" y="4059088"/>
            <a:ext cx="2682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Optimum energy level</a:t>
            </a:r>
          </a:p>
        </p:txBody>
      </p:sp>
      <p:sp>
        <p:nvSpPr>
          <p:cNvPr id="4" name="Freeform 3"/>
          <p:cNvSpPr/>
          <p:nvPr/>
        </p:nvSpPr>
        <p:spPr>
          <a:xfrm>
            <a:off x="996462" y="2514156"/>
            <a:ext cx="2660263" cy="3372274"/>
          </a:xfrm>
          <a:custGeom>
            <a:avLst/>
            <a:gdLst>
              <a:gd name="connsiteX0" fmla="*/ 0 w 2660263"/>
              <a:gd name="connsiteY0" fmla="*/ 1670982 h 3372274"/>
              <a:gd name="connsiteX1" fmla="*/ 715107 w 2660263"/>
              <a:gd name="connsiteY1" fmla="*/ 41475 h 3372274"/>
              <a:gd name="connsiteX2" fmla="*/ 2543907 w 2660263"/>
              <a:gd name="connsiteY2" fmla="*/ 3183259 h 3372274"/>
              <a:gd name="connsiteX3" fmla="*/ 2321169 w 2660263"/>
              <a:gd name="connsiteY3" fmla="*/ 2749506 h 3372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0263" h="3372274">
                <a:moveTo>
                  <a:pt x="0" y="1670982"/>
                </a:moveTo>
                <a:cubicBezTo>
                  <a:pt x="145561" y="730205"/>
                  <a:pt x="291123" y="-210571"/>
                  <a:pt x="715107" y="41475"/>
                </a:cubicBezTo>
                <a:cubicBezTo>
                  <a:pt x="1139092" y="293521"/>
                  <a:pt x="2276230" y="2731921"/>
                  <a:pt x="2543907" y="3183259"/>
                </a:cubicBezTo>
                <a:cubicBezTo>
                  <a:pt x="2811584" y="3634597"/>
                  <a:pt x="2566376" y="3192051"/>
                  <a:pt x="2321169" y="274950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8737" y="442842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Intake sugar</a:t>
            </a:r>
          </a:p>
        </p:txBody>
      </p:sp>
    </p:spTree>
    <p:extLst>
      <p:ext uri="{BB962C8B-B14F-4D97-AF65-F5344CB8AC3E}">
        <p14:creationId xmlns:p14="http://schemas.microsoft.com/office/powerpoint/2010/main" val="15308364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Sugar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37848" y="4243754"/>
            <a:ext cx="5357446" cy="234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61855" y="4059088"/>
            <a:ext cx="2682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Optimum energy level</a:t>
            </a:r>
          </a:p>
        </p:txBody>
      </p:sp>
      <p:sp>
        <p:nvSpPr>
          <p:cNvPr id="4" name="Freeform 3"/>
          <p:cNvSpPr/>
          <p:nvPr/>
        </p:nvSpPr>
        <p:spPr>
          <a:xfrm>
            <a:off x="996462" y="2514156"/>
            <a:ext cx="2660263" cy="3372274"/>
          </a:xfrm>
          <a:custGeom>
            <a:avLst/>
            <a:gdLst>
              <a:gd name="connsiteX0" fmla="*/ 0 w 2660263"/>
              <a:gd name="connsiteY0" fmla="*/ 1670982 h 3372274"/>
              <a:gd name="connsiteX1" fmla="*/ 715107 w 2660263"/>
              <a:gd name="connsiteY1" fmla="*/ 41475 h 3372274"/>
              <a:gd name="connsiteX2" fmla="*/ 2543907 w 2660263"/>
              <a:gd name="connsiteY2" fmla="*/ 3183259 h 3372274"/>
              <a:gd name="connsiteX3" fmla="*/ 2321169 w 2660263"/>
              <a:gd name="connsiteY3" fmla="*/ 2749506 h 3372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0263" h="3372274">
                <a:moveTo>
                  <a:pt x="0" y="1670982"/>
                </a:moveTo>
                <a:cubicBezTo>
                  <a:pt x="145561" y="730205"/>
                  <a:pt x="291123" y="-210571"/>
                  <a:pt x="715107" y="41475"/>
                </a:cubicBezTo>
                <a:cubicBezTo>
                  <a:pt x="1139092" y="293521"/>
                  <a:pt x="2276230" y="2731921"/>
                  <a:pt x="2543907" y="3183259"/>
                </a:cubicBezTo>
                <a:cubicBezTo>
                  <a:pt x="2811584" y="3634597"/>
                  <a:pt x="2566376" y="3192051"/>
                  <a:pt x="2321169" y="274950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8737" y="442842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Intake sugar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58041" y="5053368"/>
            <a:ext cx="2874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Body secretes adrenalin</a:t>
            </a:r>
          </a:p>
        </p:txBody>
      </p:sp>
    </p:spTree>
    <p:extLst>
      <p:ext uri="{BB962C8B-B14F-4D97-AF65-F5344CB8AC3E}">
        <p14:creationId xmlns:p14="http://schemas.microsoft.com/office/powerpoint/2010/main" val="5644729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Sugar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37848" y="4243754"/>
            <a:ext cx="5357446" cy="234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61855" y="4059088"/>
            <a:ext cx="2682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Optimum energy level</a:t>
            </a:r>
          </a:p>
        </p:txBody>
      </p:sp>
      <p:sp>
        <p:nvSpPr>
          <p:cNvPr id="4" name="Freeform 3"/>
          <p:cNvSpPr/>
          <p:nvPr/>
        </p:nvSpPr>
        <p:spPr>
          <a:xfrm>
            <a:off x="996462" y="2514156"/>
            <a:ext cx="2660263" cy="3372274"/>
          </a:xfrm>
          <a:custGeom>
            <a:avLst/>
            <a:gdLst>
              <a:gd name="connsiteX0" fmla="*/ 0 w 2660263"/>
              <a:gd name="connsiteY0" fmla="*/ 1670982 h 3372274"/>
              <a:gd name="connsiteX1" fmla="*/ 715107 w 2660263"/>
              <a:gd name="connsiteY1" fmla="*/ 41475 h 3372274"/>
              <a:gd name="connsiteX2" fmla="*/ 2543907 w 2660263"/>
              <a:gd name="connsiteY2" fmla="*/ 3183259 h 3372274"/>
              <a:gd name="connsiteX3" fmla="*/ 2321169 w 2660263"/>
              <a:gd name="connsiteY3" fmla="*/ 2749506 h 3372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0263" h="3372274">
                <a:moveTo>
                  <a:pt x="0" y="1670982"/>
                </a:moveTo>
                <a:cubicBezTo>
                  <a:pt x="145561" y="730205"/>
                  <a:pt x="291123" y="-210571"/>
                  <a:pt x="715107" y="41475"/>
                </a:cubicBezTo>
                <a:cubicBezTo>
                  <a:pt x="1139092" y="293521"/>
                  <a:pt x="2276230" y="2731921"/>
                  <a:pt x="2543907" y="3183259"/>
                </a:cubicBezTo>
                <a:cubicBezTo>
                  <a:pt x="2811584" y="3634597"/>
                  <a:pt x="2566376" y="3192051"/>
                  <a:pt x="2321169" y="274950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8737" y="4428420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Intake sugar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58041" y="5053368"/>
            <a:ext cx="3249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Body secretes adrenalin </a:t>
            </a:r>
          </a:p>
          <a:p>
            <a:r>
              <a:rPr lang="en-US" dirty="0"/>
              <a:t>(a stress-related substance)</a:t>
            </a:r>
          </a:p>
        </p:txBody>
      </p:sp>
      <p:sp>
        <p:nvSpPr>
          <p:cNvPr id="8" name="Freeform 7"/>
          <p:cNvSpPr/>
          <p:nvPr/>
        </p:nvSpPr>
        <p:spPr>
          <a:xfrm>
            <a:off x="3669323" y="4143200"/>
            <a:ext cx="797350" cy="1730062"/>
          </a:xfrm>
          <a:custGeom>
            <a:avLst/>
            <a:gdLst>
              <a:gd name="connsiteX0" fmla="*/ 0 w 797350"/>
              <a:gd name="connsiteY0" fmla="*/ 1730062 h 1730062"/>
              <a:gd name="connsiteX1" fmla="*/ 762000 w 797350"/>
              <a:gd name="connsiteY1" fmla="*/ 77108 h 1730062"/>
              <a:gd name="connsiteX2" fmla="*/ 679939 w 797350"/>
              <a:gd name="connsiteY2" fmla="*/ 252954 h 1730062"/>
              <a:gd name="connsiteX3" fmla="*/ 0 w 797350"/>
              <a:gd name="connsiteY3" fmla="*/ 1730062 h 173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7350" h="1730062">
                <a:moveTo>
                  <a:pt x="0" y="1730062"/>
                </a:moveTo>
                <a:lnTo>
                  <a:pt x="762000" y="77108"/>
                </a:lnTo>
                <a:cubicBezTo>
                  <a:pt x="875323" y="-169077"/>
                  <a:pt x="679939" y="252954"/>
                  <a:pt x="679939" y="252954"/>
                </a:cubicBezTo>
                <a:lnTo>
                  <a:pt x="0" y="173006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81046" y="4255477"/>
            <a:ext cx="644769" cy="1629508"/>
          </a:xfrm>
          <a:custGeom>
            <a:avLst/>
            <a:gdLst>
              <a:gd name="connsiteX0" fmla="*/ 0 w 644769"/>
              <a:gd name="connsiteY0" fmla="*/ 1629508 h 1629508"/>
              <a:gd name="connsiteX1" fmla="*/ 644769 w 644769"/>
              <a:gd name="connsiteY1" fmla="*/ 0 h 1629508"/>
              <a:gd name="connsiteX2" fmla="*/ 644769 w 644769"/>
              <a:gd name="connsiteY2" fmla="*/ 0 h 1629508"/>
              <a:gd name="connsiteX3" fmla="*/ 644769 w 644769"/>
              <a:gd name="connsiteY3" fmla="*/ 0 h 1629508"/>
              <a:gd name="connsiteX4" fmla="*/ 644769 w 644769"/>
              <a:gd name="connsiteY4" fmla="*/ 23446 h 162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4769" h="1629508">
                <a:moveTo>
                  <a:pt x="0" y="1629508"/>
                </a:moveTo>
                <a:lnTo>
                  <a:pt x="644769" y="0"/>
                </a:lnTo>
                <a:lnTo>
                  <a:pt x="644769" y="0"/>
                </a:lnTo>
                <a:lnTo>
                  <a:pt x="644769" y="0"/>
                </a:lnTo>
                <a:lnTo>
                  <a:pt x="644769" y="23446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966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Sugar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37848" y="4243754"/>
            <a:ext cx="5357446" cy="234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675117" y="3856395"/>
            <a:ext cx="16610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Adrenalin </a:t>
            </a:r>
          </a:p>
          <a:p>
            <a:r>
              <a:rPr lang="en-US" dirty="0"/>
              <a:t>linked to </a:t>
            </a:r>
          </a:p>
          <a:p>
            <a:r>
              <a:rPr lang="en-US" dirty="0"/>
              <a:t>stress/anxiety</a:t>
            </a:r>
          </a:p>
        </p:txBody>
      </p:sp>
      <p:sp>
        <p:nvSpPr>
          <p:cNvPr id="8" name="Freeform 7"/>
          <p:cNvSpPr/>
          <p:nvPr/>
        </p:nvSpPr>
        <p:spPr>
          <a:xfrm>
            <a:off x="3669323" y="4143200"/>
            <a:ext cx="797350" cy="1730062"/>
          </a:xfrm>
          <a:custGeom>
            <a:avLst/>
            <a:gdLst>
              <a:gd name="connsiteX0" fmla="*/ 0 w 797350"/>
              <a:gd name="connsiteY0" fmla="*/ 1730062 h 1730062"/>
              <a:gd name="connsiteX1" fmla="*/ 762000 w 797350"/>
              <a:gd name="connsiteY1" fmla="*/ 77108 h 1730062"/>
              <a:gd name="connsiteX2" fmla="*/ 679939 w 797350"/>
              <a:gd name="connsiteY2" fmla="*/ 252954 h 1730062"/>
              <a:gd name="connsiteX3" fmla="*/ 0 w 797350"/>
              <a:gd name="connsiteY3" fmla="*/ 1730062 h 173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7350" h="1730062">
                <a:moveTo>
                  <a:pt x="0" y="1730062"/>
                </a:moveTo>
                <a:lnTo>
                  <a:pt x="762000" y="77108"/>
                </a:lnTo>
                <a:cubicBezTo>
                  <a:pt x="875323" y="-169077"/>
                  <a:pt x="679939" y="252954"/>
                  <a:pt x="679939" y="252954"/>
                </a:cubicBezTo>
                <a:lnTo>
                  <a:pt x="0" y="173006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008186" y="2478010"/>
            <a:ext cx="5369169" cy="3680099"/>
          </a:xfrm>
          <a:custGeom>
            <a:avLst/>
            <a:gdLst>
              <a:gd name="connsiteX0" fmla="*/ 0 w 5369169"/>
              <a:gd name="connsiteY0" fmla="*/ 1777466 h 3680099"/>
              <a:gd name="connsiteX1" fmla="*/ 175846 w 5369169"/>
              <a:gd name="connsiteY1" fmla="*/ 1050635 h 3680099"/>
              <a:gd name="connsiteX2" fmla="*/ 609600 w 5369169"/>
              <a:gd name="connsiteY2" fmla="*/ 2433958 h 3680099"/>
              <a:gd name="connsiteX3" fmla="*/ 937846 w 5369169"/>
              <a:gd name="connsiteY3" fmla="*/ 1050635 h 3680099"/>
              <a:gd name="connsiteX4" fmla="*/ 1348154 w 5369169"/>
              <a:gd name="connsiteY4" fmla="*/ 2680143 h 3680099"/>
              <a:gd name="connsiteX5" fmla="*/ 1817077 w 5369169"/>
              <a:gd name="connsiteY5" fmla="*/ 7281 h 3680099"/>
              <a:gd name="connsiteX6" fmla="*/ 2368062 w 5369169"/>
              <a:gd name="connsiteY6" fmla="*/ 3664881 h 3680099"/>
              <a:gd name="connsiteX7" fmla="*/ 2637693 w 5369169"/>
              <a:gd name="connsiteY7" fmla="*/ 1343712 h 3680099"/>
              <a:gd name="connsiteX8" fmla="*/ 2825262 w 5369169"/>
              <a:gd name="connsiteY8" fmla="*/ 2152604 h 3680099"/>
              <a:gd name="connsiteX9" fmla="*/ 3059723 w 5369169"/>
              <a:gd name="connsiteY9" fmla="*/ 382420 h 3680099"/>
              <a:gd name="connsiteX10" fmla="*/ 3458308 w 5369169"/>
              <a:gd name="connsiteY10" fmla="*/ 2609804 h 3680099"/>
              <a:gd name="connsiteX11" fmla="*/ 3974123 w 5369169"/>
              <a:gd name="connsiteY11" fmla="*/ 1050635 h 3680099"/>
              <a:gd name="connsiteX12" fmla="*/ 4243754 w 5369169"/>
              <a:gd name="connsiteY12" fmla="*/ 2398789 h 3680099"/>
              <a:gd name="connsiteX13" fmla="*/ 4489939 w 5369169"/>
              <a:gd name="connsiteY13" fmla="*/ 1285097 h 3680099"/>
              <a:gd name="connsiteX14" fmla="*/ 4618893 w 5369169"/>
              <a:gd name="connsiteY14" fmla="*/ 2023651 h 3680099"/>
              <a:gd name="connsiteX15" fmla="*/ 4783016 w 5369169"/>
              <a:gd name="connsiteY15" fmla="*/ 1331989 h 3680099"/>
              <a:gd name="connsiteX16" fmla="*/ 4888523 w 5369169"/>
              <a:gd name="connsiteY16" fmla="*/ 2281558 h 3680099"/>
              <a:gd name="connsiteX17" fmla="*/ 5111262 w 5369169"/>
              <a:gd name="connsiteY17" fmla="*/ 147958 h 3680099"/>
              <a:gd name="connsiteX18" fmla="*/ 5369169 w 5369169"/>
              <a:gd name="connsiteY18" fmla="*/ 3055281 h 3680099"/>
              <a:gd name="connsiteX19" fmla="*/ 5369169 w 5369169"/>
              <a:gd name="connsiteY19" fmla="*/ 3055281 h 368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69169" h="3680099">
                <a:moveTo>
                  <a:pt x="0" y="1777466"/>
                </a:moveTo>
                <a:cubicBezTo>
                  <a:pt x="37123" y="1359343"/>
                  <a:pt x="74246" y="941220"/>
                  <a:pt x="175846" y="1050635"/>
                </a:cubicBezTo>
                <a:cubicBezTo>
                  <a:pt x="277446" y="1160050"/>
                  <a:pt x="482600" y="2433958"/>
                  <a:pt x="609600" y="2433958"/>
                </a:cubicBezTo>
                <a:cubicBezTo>
                  <a:pt x="736600" y="2433958"/>
                  <a:pt x="814754" y="1009604"/>
                  <a:pt x="937846" y="1050635"/>
                </a:cubicBezTo>
                <a:cubicBezTo>
                  <a:pt x="1060938" y="1091666"/>
                  <a:pt x="1201616" y="2854035"/>
                  <a:pt x="1348154" y="2680143"/>
                </a:cubicBezTo>
                <a:cubicBezTo>
                  <a:pt x="1494693" y="2506251"/>
                  <a:pt x="1647092" y="-156842"/>
                  <a:pt x="1817077" y="7281"/>
                </a:cubicBezTo>
                <a:cubicBezTo>
                  <a:pt x="1987062" y="171404"/>
                  <a:pt x="2231293" y="3442143"/>
                  <a:pt x="2368062" y="3664881"/>
                </a:cubicBezTo>
                <a:cubicBezTo>
                  <a:pt x="2504831" y="3887619"/>
                  <a:pt x="2561493" y="1595758"/>
                  <a:pt x="2637693" y="1343712"/>
                </a:cubicBezTo>
                <a:cubicBezTo>
                  <a:pt x="2713893" y="1091666"/>
                  <a:pt x="2754924" y="2312819"/>
                  <a:pt x="2825262" y="2152604"/>
                </a:cubicBezTo>
                <a:cubicBezTo>
                  <a:pt x="2895600" y="1992389"/>
                  <a:pt x="2954215" y="306220"/>
                  <a:pt x="3059723" y="382420"/>
                </a:cubicBezTo>
                <a:cubicBezTo>
                  <a:pt x="3165231" y="458620"/>
                  <a:pt x="3305908" y="2498435"/>
                  <a:pt x="3458308" y="2609804"/>
                </a:cubicBezTo>
                <a:cubicBezTo>
                  <a:pt x="3610708" y="2721173"/>
                  <a:pt x="3843215" y="1085804"/>
                  <a:pt x="3974123" y="1050635"/>
                </a:cubicBezTo>
                <a:cubicBezTo>
                  <a:pt x="4105031" y="1015466"/>
                  <a:pt x="4157785" y="2359712"/>
                  <a:pt x="4243754" y="2398789"/>
                </a:cubicBezTo>
                <a:cubicBezTo>
                  <a:pt x="4329723" y="2437866"/>
                  <a:pt x="4427416" y="1347620"/>
                  <a:pt x="4489939" y="1285097"/>
                </a:cubicBezTo>
                <a:cubicBezTo>
                  <a:pt x="4552462" y="1222574"/>
                  <a:pt x="4570047" y="2015836"/>
                  <a:pt x="4618893" y="2023651"/>
                </a:cubicBezTo>
                <a:cubicBezTo>
                  <a:pt x="4667739" y="2031466"/>
                  <a:pt x="4738078" y="1289005"/>
                  <a:pt x="4783016" y="1331989"/>
                </a:cubicBezTo>
                <a:cubicBezTo>
                  <a:pt x="4827954" y="1374973"/>
                  <a:pt x="4833815" y="2478896"/>
                  <a:pt x="4888523" y="2281558"/>
                </a:cubicBezTo>
                <a:cubicBezTo>
                  <a:pt x="4943231" y="2084220"/>
                  <a:pt x="5031154" y="19004"/>
                  <a:pt x="5111262" y="147958"/>
                </a:cubicBezTo>
                <a:cubicBezTo>
                  <a:pt x="5191370" y="276912"/>
                  <a:pt x="5369169" y="3055281"/>
                  <a:pt x="5369169" y="3055281"/>
                </a:cubicBezTo>
                <a:lnTo>
                  <a:pt x="5369169" y="3055281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350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Sugar</a:t>
            </a:r>
          </a:p>
        </p:txBody>
      </p:sp>
      <p:sp>
        <p:nvSpPr>
          <p:cNvPr id="8" name="Freeform 7"/>
          <p:cNvSpPr/>
          <p:nvPr/>
        </p:nvSpPr>
        <p:spPr>
          <a:xfrm>
            <a:off x="3669323" y="4143200"/>
            <a:ext cx="797350" cy="1730062"/>
          </a:xfrm>
          <a:custGeom>
            <a:avLst/>
            <a:gdLst>
              <a:gd name="connsiteX0" fmla="*/ 0 w 797350"/>
              <a:gd name="connsiteY0" fmla="*/ 1730062 h 1730062"/>
              <a:gd name="connsiteX1" fmla="*/ 762000 w 797350"/>
              <a:gd name="connsiteY1" fmla="*/ 77108 h 1730062"/>
              <a:gd name="connsiteX2" fmla="*/ 679939 w 797350"/>
              <a:gd name="connsiteY2" fmla="*/ 252954 h 1730062"/>
              <a:gd name="connsiteX3" fmla="*/ 0 w 797350"/>
              <a:gd name="connsiteY3" fmla="*/ 1730062 h 173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7350" h="1730062">
                <a:moveTo>
                  <a:pt x="0" y="1730062"/>
                </a:moveTo>
                <a:lnTo>
                  <a:pt x="762000" y="77108"/>
                </a:lnTo>
                <a:cubicBezTo>
                  <a:pt x="875323" y="-169077"/>
                  <a:pt x="679939" y="252954"/>
                  <a:pt x="679939" y="252954"/>
                </a:cubicBezTo>
                <a:lnTo>
                  <a:pt x="0" y="173006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01969" y="2590800"/>
            <a:ext cx="735970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Some researchers suggest increase in stress/anxiety related </a:t>
            </a:r>
          </a:p>
          <a:p>
            <a:r>
              <a:rPr lang="en-US" dirty="0"/>
              <a:t>problems are connected to our massive increased consumption</a:t>
            </a:r>
          </a:p>
          <a:p>
            <a:r>
              <a:rPr lang="en-US" dirty="0"/>
              <a:t>of sugar.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Sugar in nature useful for quick energy. </a:t>
            </a:r>
          </a:p>
          <a:p>
            <a:r>
              <a:rPr lang="en-US" dirty="0"/>
              <a:t>But only in extremely limited quantities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950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Personality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Personality Type A</a:t>
            </a:r>
            <a:r>
              <a:rPr lang="en-US" dirty="0"/>
              <a:t>: intense ambition, competition, exaggerated time urgency, hostile outlook</a:t>
            </a:r>
          </a:p>
          <a:p>
            <a:r>
              <a:rPr lang="en-US" b="1" dirty="0"/>
              <a:t>Personality Type B</a:t>
            </a:r>
            <a:r>
              <a:rPr lang="en-US" dirty="0"/>
              <a:t>: </a:t>
            </a:r>
            <a:r>
              <a:rPr lang="en-US" dirty="0" err="1"/>
              <a:t>behaviour</a:t>
            </a:r>
            <a:r>
              <a:rPr lang="en-US" dirty="0"/>
              <a:t> consistent with a calm, patient relaxed attitude</a:t>
            </a:r>
          </a:p>
        </p:txBody>
      </p:sp>
    </p:spTree>
    <p:extLst>
      <p:ext uri="{BB962C8B-B14F-4D97-AF65-F5344CB8AC3E}">
        <p14:creationId xmlns:p14="http://schemas.microsoft.com/office/powerpoint/2010/main" val="19120499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4424" y="2595562"/>
            <a:ext cx="2649415" cy="5696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elimination!</a:t>
            </a:r>
          </a:p>
        </p:txBody>
      </p:sp>
    </p:spTree>
    <p:extLst>
      <p:ext uri="{BB962C8B-B14F-4D97-AF65-F5344CB8AC3E}">
        <p14:creationId xmlns:p14="http://schemas.microsoft.com/office/powerpoint/2010/main" val="32504991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Health psychology  </a:t>
            </a:r>
            <a:r>
              <a:rPr 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7968361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Health psychology  </a:t>
            </a:r>
            <a:r>
              <a:rPr lang="en-US" dirty="0"/>
              <a:t>= study of how biological, psychological and social factors affect health and illness.</a:t>
            </a:r>
          </a:p>
          <a:p>
            <a:endParaRPr lang="en-US" dirty="0"/>
          </a:p>
          <a:p>
            <a:r>
              <a:rPr lang="en-US" dirty="0"/>
              <a:t>How behavior can effect health</a:t>
            </a:r>
          </a:p>
          <a:p>
            <a:endParaRPr lang="en-US" dirty="0"/>
          </a:p>
          <a:p>
            <a:r>
              <a:rPr lang="en-US" dirty="0"/>
              <a:t>Ex anti-smoking campaigns (education, $ and social acceptance)</a:t>
            </a:r>
          </a:p>
        </p:txBody>
      </p:sp>
    </p:spTree>
    <p:extLst>
      <p:ext uri="{BB962C8B-B14F-4D97-AF65-F5344CB8AC3E}">
        <p14:creationId xmlns:p14="http://schemas.microsoft.com/office/powerpoint/2010/main" val="8399508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Health and exercise </a:t>
            </a:r>
          </a:p>
          <a:p>
            <a:r>
              <a:rPr lang="en-US" dirty="0"/>
              <a:t>Positive beliefs</a:t>
            </a:r>
          </a:p>
          <a:p>
            <a:r>
              <a:rPr lang="en-US" dirty="0"/>
              <a:t>Social skills</a:t>
            </a:r>
          </a:p>
          <a:p>
            <a:r>
              <a:rPr lang="en-US" dirty="0"/>
              <a:t>Social support</a:t>
            </a:r>
          </a:p>
          <a:p>
            <a:r>
              <a:rPr lang="en-US" dirty="0"/>
              <a:t>Control</a:t>
            </a:r>
          </a:p>
          <a:p>
            <a:r>
              <a:rPr lang="en-US" dirty="0"/>
              <a:t>Material resources (ex money)</a:t>
            </a:r>
          </a:p>
          <a:p>
            <a:r>
              <a:rPr lang="en-US" dirty="0"/>
              <a:t>Sense of </a:t>
            </a:r>
            <a:r>
              <a:rPr lang="en-US" dirty="0" err="1"/>
              <a:t>humour</a:t>
            </a:r>
            <a:endParaRPr lang="en-US" dirty="0"/>
          </a:p>
          <a:p>
            <a:r>
              <a:rPr lang="en-US" dirty="0"/>
              <a:t>Relaxation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8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Stressor</a:t>
            </a:r>
            <a:r>
              <a:rPr lang="en-US" dirty="0"/>
              <a:t> = trigger for stress reaction</a:t>
            </a:r>
          </a:p>
          <a:p>
            <a:endParaRPr lang="en-US" dirty="0"/>
          </a:p>
          <a:p>
            <a:pPr lvl="1"/>
            <a:r>
              <a:rPr lang="en-US" dirty="0"/>
              <a:t>An exam</a:t>
            </a:r>
          </a:p>
          <a:p>
            <a:pPr lvl="1"/>
            <a:r>
              <a:rPr lang="en-US" dirty="0"/>
              <a:t>Public speaking</a:t>
            </a:r>
          </a:p>
          <a:p>
            <a:pPr lvl="1"/>
            <a:r>
              <a:rPr lang="en-US" dirty="0"/>
              <a:t>Argument with a loved one</a:t>
            </a:r>
          </a:p>
          <a:p>
            <a:pPr lvl="1"/>
            <a:r>
              <a:rPr lang="en-US" dirty="0"/>
              <a:t>Loss of job/income</a:t>
            </a:r>
          </a:p>
          <a:p>
            <a:pPr lvl="1"/>
            <a:r>
              <a:rPr lang="en-US" dirty="0"/>
              <a:t>Ill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749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</a:t>
            </a:r>
            <a:r>
              <a:rPr lang="en-US" b="1" dirty="0"/>
              <a:t>You</a:t>
            </a:r>
            <a:r>
              <a:rPr lang="en-US" dirty="0"/>
              <a:t> Respond to Stress?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List the ways in which you experience the psychological and physical effects of stress (what do YOU do when you are stressed?)</a:t>
            </a:r>
          </a:p>
        </p:txBody>
      </p:sp>
    </p:spTree>
    <p:extLst>
      <p:ext uri="{BB962C8B-B14F-4D97-AF65-F5344CB8AC3E}">
        <p14:creationId xmlns:p14="http://schemas.microsoft.com/office/powerpoint/2010/main" val="15324622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</a:t>
            </a:r>
            <a:r>
              <a:rPr lang="en-US" b="1" dirty="0"/>
              <a:t>You</a:t>
            </a:r>
            <a:r>
              <a:rPr lang="en-US" dirty="0"/>
              <a:t> Respond to Stress?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dirty="0"/>
              <a:t>List the ways in which you experience the psychological and physical effects of stress</a:t>
            </a:r>
          </a:p>
          <a:p>
            <a:pPr marL="0" indent="0">
              <a:buNone/>
            </a:pPr>
            <a:r>
              <a:rPr lang="en-US" dirty="0"/>
              <a:t>Ex</a:t>
            </a:r>
          </a:p>
          <a:p>
            <a:r>
              <a:rPr lang="en-US" dirty="0"/>
              <a:t>Appetite?</a:t>
            </a:r>
          </a:p>
          <a:p>
            <a:r>
              <a:rPr lang="en-US" dirty="0"/>
              <a:t>Sleep disturbances (sleeping more or less)?</a:t>
            </a:r>
          </a:p>
          <a:p>
            <a:r>
              <a:rPr lang="en-US" dirty="0"/>
              <a:t>Confusion?</a:t>
            </a:r>
          </a:p>
          <a:p>
            <a:r>
              <a:rPr lang="en-US" dirty="0"/>
              <a:t>Emotionality (tears, anger)?</a:t>
            </a:r>
          </a:p>
          <a:p>
            <a:r>
              <a:rPr lang="en-US" dirty="0"/>
              <a:t>Alcohol consumption?</a:t>
            </a:r>
          </a:p>
          <a:p>
            <a:r>
              <a:rPr lang="en-US" dirty="0"/>
              <a:t>Avoidance and </a:t>
            </a:r>
            <a:r>
              <a:rPr lang="en-US" dirty="0" err="1"/>
              <a:t>withdrawl</a:t>
            </a:r>
            <a:r>
              <a:rPr lang="en-US" dirty="0"/>
              <a:t> (of people or thoughts or situations?)</a:t>
            </a:r>
          </a:p>
        </p:txBody>
      </p:sp>
    </p:spTree>
    <p:extLst>
      <p:ext uri="{BB962C8B-B14F-4D97-AF65-F5344CB8AC3E}">
        <p14:creationId xmlns:p14="http://schemas.microsoft.com/office/powerpoint/2010/main" val="21447845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 a Christian How Should we Respond to Stress?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Pray</a:t>
            </a:r>
          </a:p>
          <a:p>
            <a:r>
              <a:rPr lang="en-US" dirty="0"/>
              <a:t>Self-check</a:t>
            </a:r>
          </a:p>
          <a:p>
            <a:r>
              <a:rPr lang="en-US" dirty="0"/>
              <a:t>Re-focus</a:t>
            </a:r>
          </a:p>
          <a:p>
            <a:r>
              <a:rPr lang="en-US" dirty="0"/>
              <a:t>Change the environment</a:t>
            </a:r>
          </a:p>
          <a:p>
            <a:r>
              <a:rPr lang="en-US" dirty="0"/>
              <a:t>Seek truth </a:t>
            </a:r>
          </a:p>
          <a:p>
            <a:r>
              <a:rPr lang="en-US" dirty="0"/>
              <a:t>Seek reconciliation</a:t>
            </a:r>
          </a:p>
          <a:p>
            <a:r>
              <a:rPr lang="en-US" dirty="0"/>
              <a:t>Ask for help</a:t>
            </a:r>
          </a:p>
          <a:p>
            <a:r>
              <a:rPr lang="en-US" dirty="0"/>
              <a:t>Admit where we are struggling </a:t>
            </a:r>
          </a:p>
        </p:txBody>
      </p:sp>
    </p:spTree>
    <p:extLst>
      <p:ext uri="{BB962C8B-B14F-4D97-AF65-F5344CB8AC3E}">
        <p14:creationId xmlns:p14="http://schemas.microsoft.com/office/powerpoint/2010/main" val="17434214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decide what is Stressful?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655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decide what is Stressful?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1.   It depends on how we interpret and appraise an event.</a:t>
            </a:r>
          </a:p>
          <a:p>
            <a:pPr lvl="2"/>
            <a:r>
              <a:rPr lang="en-US" dirty="0"/>
              <a:t>Opportunity/Challenge or Threat</a:t>
            </a:r>
          </a:p>
          <a:p>
            <a:pPr marL="0" indent="0">
              <a:buNone/>
            </a:pPr>
            <a:r>
              <a:rPr lang="en-US" b="1" dirty="0"/>
              <a:t>2.   Whether we like change</a:t>
            </a:r>
          </a:p>
          <a:p>
            <a:pPr lvl="2"/>
            <a:r>
              <a:rPr lang="en-US" dirty="0"/>
              <a:t>Some people can cope with change better than others (personality, lifestyle, genetic predisposition)</a:t>
            </a:r>
          </a:p>
        </p:txBody>
      </p:sp>
    </p:spTree>
    <p:extLst>
      <p:ext uri="{BB962C8B-B14F-4D97-AF65-F5344CB8AC3E}">
        <p14:creationId xmlns:p14="http://schemas.microsoft.com/office/powerpoint/2010/main" val="19705086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Appraisal and Coping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accent1"/>
                </a:solidFill>
              </a:rPr>
              <a:t>Primary appraisal </a:t>
            </a:r>
            <a:r>
              <a:rPr lang="en-US" dirty="0"/>
              <a:t>– ‘</a:t>
            </a:r>
            <a:r>
              <a:rPr lang="en-US" b="1" dirty="0"/>
              <a:t>Is it harmful?</a:t>
            </a:r>
            <a:r>
              <a:rPr lang="en-US" dirty="0"/>
              <a:t>’</a:t>
            </a:r>
          </a:p>
          <a:p>
            <a:pPr marL="342900" lvl="1" indent="0">
              <a:buNone/>
            </a:pPr>
            <a:r>
              <a:rPr lang="en-US" dirty="0"/>
              <a:t>Is this a threat, will it hurt me, will I be embarrassed, will this cause me to struggle? If yes -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A2C816"/>
                </a:solidFill>
              </a:rPr>
              <a:t>Secondary appraisal </a:t>
            </a:r>
            <a:r>
              <a:rPr lang="en-US" dirty="0"/>
              <a:t>– ‘</a:t>
            </a:r>
            <a:r>
              <a:rPr lang="en-US" b="1" dirty="0"/>
              <a:t>What resources do I have</a:t>
            </a:r>
            <a:r>
              <a:rPr lang="en-US" dirty="0"/>
              <a:t>?</a:t>
            </a:r>
          </a:p>
          <a:p>
            <a:pPr marL="342900" lvl="1" indent="0">
              <a:buNone/>
            </a:pPr>
            <a:r>
              <a:rPr lang="en-US" dirty="0"/>
              <a:t>What options do I have, am I able to handle this? If answer none (panic, hysteria, uncontrolled emotionality) if some: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A2C816"/>
                </a:solidFill>
              </a:rPr>
              <a:t>Select coping response </a:t>
            </a:r>
            <a:r>
              <a:rPr lang="en-US" dirty="0"/>
              <a:t>– ‘</a:t>
            </a:r>
            <a:r>
              <a:rPr lang="en-US" b="1" dirty="0"/>
              <a:t>which coping strategy shall I select?’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529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different types or styles of coping response. Psychologists currently tend to group them into 2 broad categories:</a:t>
            </a:r>
          </a:p>
          <a:p>
            <a:r>
              <a:rPr lang="en-US" dirty="0"/>
              <a:t>1. </a:t>
            </a:r>
            <a:r>
              <a:rPr lang="en-US" b="1" dirty="0"/>
              <a:t>Emotion focused </a:t>
            </a:r>
            <a:r>
              <a:rPr lang="en-US" dirty="0"/>
              <a:t>– deals with the feelings (short term)   </a:t>
            </a:r>
          </a:p>
          <a:p>
            <a:pPr marL="0" indent="0">
              <a:buNone/>
            </a:pPr>
            <a:r>
              <a:rPr lang="en-US" dirty="0"/>
              <a:t>	ex excuses, distraction, positive self talk</a:t>
            </a:r>
          </a:p>
        </p:txBody>
      </p:sp>
    </p:spTree>
    <p:extLst>
      <p:ext uri="{BB962C8B-B14F-4D97-AF65-F5344CB8AC3E}">
        <p14:creationId xmlns:p14="http://schemas.microsoft.com/office/powerpoint/2010/main" val="82572015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different types or styles of coping response. Psychologists currently tend to group them into 2 broad categories:</a:t>
            </a:r>
          </a:p>
          <a:p>
            <a:r>
              <a:rPr lang="en-US" dirty="0"/>
              <a:t>1. </a:t>
            </a:r>
            <a:r>
              <a:rPr lang="en-US" b="1" dirty="0"/>
              <a:t>Emotion focused </a:t>
            </a:r>
            <a:r>
              <a:rPr lang="en-US" dirty="0"/>
              <a:t>– deals with the feelings (short term)   </a:t>
            </a:r>
          </a:p>
          <a:p>
            <a:pPr marL="0" indent="0">
              <a:buNone/>
            </a:pPr>
            <a:r>
              <a:rPr lang="en-US" dirty="0"/>
              <a:t>	ex excuses, distraction, positive self talk</a:t>
            </a:r>
          </a:p>
          <a:p>
            <a:r>
              <a:rPr lang="en-US" dirty="0"/>
              <a:t>2. </a:t>
            </a:r>
            <a:r>
              <a:rPr lang="en-US" b="1" dirty="0"/>
              <a:t>Problem focused </a:t>
            </a:r>
            <a:r>
              <a:rPr lang="en-US" dirty="0"/>
              <a:t>– deals with the object  (long term)</a:t>
            </a:r>
          </a:p>
        </p:txBody>
      </p:sp>
    </p:spTree>
    <p:extLst>
      <p:ext uri="{BB962C8B-B14F-4D97-AF65-F5344CB8AC3E}">
        <p14:creationId xmlns:p14="http://schemas.microsoft.com/office/powerpoint/2010/main" val="148521398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Scenarios – devise a stress coping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#1. Single mother of 3 children</a:t>
            </a:r>
          </a:p>
          <a:p>
            <a:r>
              <a:rPr lang="en-US" dirty="0"/>
              <a:t>#2. Death in the family (parent)</a:t>
            </a:r>
          </a:p>
          <a:p>
            <a:r>
              <a:rPr lang="en-US" dirty="0"/>
              <a:t>#3. Man who committed a crime and now caught</a:t>
            </a:r>
          </a:p>
          <a:p>
            <a:r>
              <a:rPr lang="en-US" dirty="0"/>
              <a:t>#4. Mother who’s son is facing trial for kidnapping</a:t>
            </a:r>
          </a:p>
          <a:p>
            <a:r>
              <a:rPr lang="en-US" dirty="0"/>
              <a:t>#5. Newly married man</a:t>
            </a:r>
          </a:p>
          <a:p>
            <a:r>
              <a:rPr lang="en-US" dirty="0"/>
              <a:t>#6. Overworked male with health and marital problems</a:t>
            </a:r>
          </a:p>
          <a:p>
            <a:r>
              <a:rPr lang="en-US" dirty="0"/>
              <a:t>#7. College student paying for tuition</a:t>
            </a:r>
          </a:p>
          <a:p>
            <a:r>
              <a:rPr lang="en-US" dirty="0"/>
              <a:t>#8. Recently divorced 30 year old male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61816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3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Eustress</a:t>
            </a:r>
            <a:r>
              <a:rPr lang="en-US" dirty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289361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Eustress</a:t>
            </a:r>
            <a:r>
              <a:rPr lang="en-US" dirty="0"/>
              <a:t> = pleasurable 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99739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728</TotalTime>
  <Words>2023</Words>
  <Application>Microsoft Macintosh PowerPoint</Application>
  <PresentationFormat>On-screen Show (4:3)</PresentationFormat>
  <Paragraphs>367</Paragraphs>
  <Slides>79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4" baseType="lpstr">
      <vt:lpstr>Abadi MT Condensed Extra Bold</vt:lpstr>
      <vt:lpstr>Calibri</vt:lpstr>
      <vt:lpstr>Century Gothic</vt:lpstr>
      <vt:lpstr>Wingdings 2</vt:lpstr>
      <vt:lpstr>Perception</vt:lpstr>
      <vt:lpstr>Stress and Health Psychology</vt:lpstr>
      <vt:lpstr>Stress</vt:lpstr>
      <vt:lpstr>Understanding Stress</vt:lpstr>
      <vt:lpstr>Understanding Stress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Categorize the Following into EUSTRESS or DISTRESS</vt:lpstr>
      <vt:lpstr>PowerPoint Presentation</vt:lpstr>
      <vt:lpstr>Bio-psycho-social Model</vt:lpstr>
      <vt:lpstr>Bio-psycho-social Model</vt:lpstr>
      <vt:lpstr>Bio-psycho-social Model</vt:lpstr>
      <vt:lpstr>Bio-psycho-social Model</vt:lpstr>
      <vt:lpstr>PowerPoint Presentation</vt:lpstr>
      <vt:lpstr>7 Classic Sources of Stress</vt:lpstr>
      <vt:lpstr>7 Classic Sources of Stress</vt:lpstr>
      <vt:lpstr>7 Classic Sources of Stress</vt:lpstr>
      <vt:lpstr>7 Classic Sources of Stress</vt:lpstr>
      <vt:lpstr>7 Classic Sources of Stress</vt:lpstr>
      <vt:lpstr>7 Classic Sources of Stress</vt:lpstr>
      <vt:lpstr>7 Classic Sources of Stress</vt:lpstr>
      <vt:lpstr>Choices</vt:lpstr>
      <vt:lpstr>Choices</vt:lpstr>
      <vt:lpstr>Choices</vt:lpstr>
      <vt:lpstr>Choices</vt:lpstr>
      <vt:lpstr>Choices</vt:lpstr>
      <vt:lpstr>Choices</vt:lpstr>
      <vt:lpstr>How the Body Responds to Stress</vt:lpstr>
      <vt:lpstr>How the Body Responds to Stress</vt:lpstr>
      <vt:lpstr>How the Body Responds to Stress</vt:lpstr>
      <vt:lpstr>How the Body Responds to Stress</vt:lpstr>
      <vt:lpstr>How the Body Responds to Stress</vt:lpstr>
      <vt:lpstr>PowerPoint Presentation</vt:lpstr>
      <vt:lpstr>   </vt:lpstr>
      <vt:lpstr>Gender and Stress</vt:lpstr>
      <vt:lpstr>Questions</vt:lpstr>
      <vt:lpstr>Gender and Stress</vt:lpstr>
      <vt:lpstr>Gender and Stress</vt:lpstr>
      <vt:lpstr>Gender and Stress</vt:lpstr>
      <vt:lpstr>Gender and Stress</vt:lpstr>
      <vt:lpstr>Gender and Stress</vt:lpstr>
      <vt:lpstr>SAM and HPA Systems</vt:lpstr>
      <vt:lpstr>Homeostasis</vt:lpstr>
      <vt:lpstr>Homeostasis</vt:lpstr>
      <vt:lpstr>Homeostasis</vt:lpstr>
      <vt:lpstr>Questions</vt:lpstr>
      <vt:lpstr>PowerPoint Presentation</vt:lpstr>
      <vt:lpstr>Stress and Illness</vt:lpstr>
      <vt:lpstr>Psychoneuroimmunology</vt:lpstr>
      <vt:lpstr>Psychological Stress</vt:lpstr>
      <vt:lpstr>Psychological Stress</vt:lpstr>
      <vt:lpstr>PTSD</vt:lpstr>
      <vt:lpstr>PTSD Symptoms</vt:lpstr>
      <vt:lpstr>PTSD Symptoms</vt:lpstr>
      <vt:lpstr>Coping with PTSD</vt:lpstr>
      <vt:lpstr>Stress and Sugar</vt:lpstr>
      <vt:lpstr>Stress and Sugar</vt:lpstr>
      <vt:lpstr>Stress and Sugar</vt:lpstr>
      <vt:lpstr>Stress and Sugar</vt:lpstr>
      <vt:lpstr>Stress and Sugar</vt:lpstr>
      <vt:lpstr>Stress and Sugar</vt:lpstr>
      <vt:lpstr>Stress and Personality</vt:lpstr>
      <vt:lpstr>Stress Management</vt:lpstr>
      <vt:lpstr>Stress Management</vt:lpstr>
      <vt:lpstr>Stress Management</vt:lpstr>
      <vt:lpstr>Stress Management</vt:lpstr>
      <vt:lpstr>How Do You Respond to Stress?</vt:lpstr>
      <vt:lpstr>How Do You Respond to Stress?</vt:lpstr>
      <vt:lpstr>As a Christian How Should we Respond to Stress?</vt:lpstr>
      <vt:lpstr>How Do we decide what is Stressful?</vt:lpstr>
      <vt:lpstr>How Do we decide what is Stressful?</vt:lpstr>
      <vt:lpstr>Cognitive Appraisal and Coping</vt:lpstr>
      <vt:lpstr>Coping Categories</vt:lpstr>
      <vt:lpstr>Coping Categories</vt:lpstr>
      <vt:lpstr>Scenarios – devise a stress coping strategy</vt:lpstr>
      <vt:lpstr>End of Slides</vt:lpstr>
    </vt:vector>
  </TitlesOfParts>
  <Company>Greater 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and Health Psychology</dc:title>
  <dc:creator>Lyndsey Elizabeth</dc:creator>
  <cp:lastModifiedBy>Lyndsey Neal</cp:lastModifiedBy>
  <cp:revision>93</cp:revision>
  <dcterms:created xsi:type="dcterms:W3CDTF">2014-08-31T19:36:53Z</dcterms:created>
  <dcterms:modified xsi:type="dcterms:W3CDTF">2023-09-06T22:57:07Z</dcterms:modified>
</cp:coreProperties>
</file>